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0" r:id="rId2"/>
    <p:sldId id="262" r:id="rId3"/>
    <p:sldId id="261" r:id="rId4"/>
    <p:sldId id="258" r:id="rId5"/>
    <p:sldId id="259" r:id="rId6"/>
    <p:sldId id="257" r:id="rId7"/>
  </p:sldIdLst>
  <p:sldSz cx="12192000" cy="6858000"/>
  <p:notesSz cx="6797675" cy="987266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6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534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4" y="0"/>
            <a:ext cx="2945659" cy="495348"/>
          </a:xfrm>
          <a:prstGeom prst="rect">
            <a:avLst/>
          </a:prstGeom>
        </p:spPr>
        <p:txBody>
          <a:bodyPr vert="horz" lIns="91440" tIns="45720" rIns="91440" bIns="45720" rtlCol="0"/>
          <a:lstStyle>
            <a:lvl1pPr algn="r">
              <a:defRPr sz="1200"/>
            </a:lvl1pPr>
          </a:lstStyle>
          <a:p>
            <a:fld id="{66C3B29C-2E58-4E5E-B273-FCD69C43F0A4}" type="datetimeFigureOut">
              <a:rPr lang="zh-TW" altLang="en-US" smtClean="0"/>
              <a:t>2020/4/14</a:t>
            </a:fld>
            <a:endParaRPr lang="zh-TW" altLang="en-US"/>
          </a:p>
        </p:txBody>
      </p:sp>
      <p:sp>
        <p:nvSpPr>
          <p:cNvPr id="4" name="頁尾版面配置區 3"/>
          <p:cNvSpPr>
            <a:spLocks noGrp="1"/>
          </p:cNvSpPr>
          <p:nvPr>
            <p:ph type="ftr" sz="quarter" idx="2"/>
          </p:nvPr>
        </p:nvSpPr>
        <p:spPr>
          <a:xfrm>
            <a:off x="1" y="9377318"/>
            <a:ext cx="2945659" cy="49534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4" y="9377318"/>
            <a:ext cx="2945659" cy="495347"/>
          </a:xfrm>
          <a:prstGeom prst="rect">
            <a:avLst/>
          </a:prstGeom>
        </p:spPr>
        <p:txBody>
          <a:bodyPr vert="horz" lIns="91440" tIns="45720" rIns="91440" bIns="45720" rtlCol="0" anchor="b"/>
          <a:lstStyle>
            <a:lvl1pPr algn="r">
              <a:defRPr sz="1200"/>
            </a:lvl1pPr>
          </a:lstStyle>
          <a:p>
            <a:fld id="{B71E92A3-8CDD-48D6-A90B-853078EC6DA6}" type="slidenum">
              <a:rPr lang="zh-TW" altLang="en-US" smtClean="0"/>
              <a:t>‹#›</a:t>
            </a:fld>
            <a:endParaRPr lang="zh-TW" altLang="en-US"/>
          </a:p>
        </p:txBody>
      </p:sp>
    </p:spTree>
    <p:extLst>
      <p:ext uri="{BB962C8B-B14F-4D97-AF65-F5344CB8AC3E}">
        <p14:creationId xmlns:p14="http://schemas.microsoft.com/office/powerpoint/2010/main" val="134265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534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4" y="0"/>
            <a:ext cx="2945659" cy="495348"/>
          </a:xfrm>
          <a:prstGeom prst="rect">
            <a:avLst/>
          </a:prstGeom>
        </p:spPr>
        <p:txBody>
          <a:bodyPr vert="horz" lIns="91440" tIns="45720" rIns="91440" bIns="45720" rtlCol="0"/>
          <a:lstStyle>
            <a:lvl1pPr algn="r">
              <a:defRPr sz="1200"/>
            </a:lvl1pPr>
          </a:lstStyle>
          <a:p>
            <a:fld id="{A7EADCF3-6D25-4C62-A2F3-F49E94BB49AE}" type="datetimeFigureOut">
              <a:rPr lang="zh-TW" altLang="en-US" smtClean="0"/>
              <a:t>2020/4/14</a:t>
            </a:fld>
            <a:endParaRPr lang="zh-TW" altLang="en-US"/>
          </a:p>
        </p:txBody>
      </p:sp>
      <p:sp>
        <p:nvSpPr>
          <p:cNvPr id="4" name="投影片圖像版面配置區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1" y="9377318"/>
            <a:ext cx="2945659" cy="49534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4" y="9377318"/>
            <a:ext cx="2945659" cy="495347"/>
          </a:xfrm>
          <a:prstGeom prst="rect">
            <a:avLst/>
          </a:prstGeom>
        </p:spPr>
        <p:txBody>
          <a:bodyPr vert="horz" lIns="91440" tIns="45720" rIns="91440" bIns="45720" rtlCol="0" anchor="b"/>
          <a:lstStyle>
            <a:lvl1pPr algn="r">
              <a:defRPr sz="1200"/>
            </a:lvl1pPr>
          </a:lstStyle>
          <a:p>
            <a:fld id="{6D6C3C45-D99E-483A-A183-6F948EB7BDCC}" type="slidenum">
              <a:rPr lang="zh-TW" altLang="en-US" smtClean="0"/>
              <a:t>‹#›</a:t>
            </a:fld>
            <a:endParaRPr lang="zh-TW" altLang="en-US"/>
          </a:p>
        </p:txBody>
      </p:sp>
    </p:spTree>
    <p:extLst>
      <p:ext uri="{BB962C8B-B14F-4D97-AF65-F5344CB8AC3E}">
        <p14:creationId xmlns:p14="http://schemas.microsoft.com/office/powerpoint/2010/main" val="2340583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A3E66CA-475E-49CE-A854-10B68C875862}" type="slidenum">
              <a:rPr lang="zh-TW" altLang="en-US" smtClean="0"/>
              <a:pPr/>
              <a:t>1</a:t>
            </a:fld>
            <a:endParaRPr lang="zh-TW" altLang="en-US"/>
          </a:p>
        </p:txBody>
      </p:sp>
    </p:spTree>
    <p:extLst>
      <p:ext uri="{BB962C8B-B14F-4D97-AF65-F5344CB8AC3E}">
        <p14:creationId xmlns:p14="http://schemas.microsoft.com/office/powerpoint/2010/main" val="55186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107374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399788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51497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291769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109149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92799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3330133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334408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289081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52878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F7B86C7E-4B82-46BA-A7D3-B1B4A04B8497}" type="datetimeFigureOut">
              <a:rPr lang="zh-TW" altLang="en-US" smtClean="0"/>
              <a:t>2020/4/14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196329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86C7E-4B82-46BA-A7D3-B1B4A04B8497}" type="datetimeFigureOut">
              <a:rPr lang="zh-TW" altLang="en-US" smtClean="0"/>
              <a:t>2020/4/14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74EA0-D02A-409A-8A75-33213F04E120}" type="slidenum">
              <a:rPr lang="zh-TW" altLang="en-US" smtClean="0"/>
              <a:t>‹#›</a:t>
            </a:fld>
            <a:endParaRPr lang="zh-TW" altLang="en-US"/>
          </a:p>
        </p:txBody>
      </p:sp>
    </p:spTree>
    <p:extLst>
      <p:ext uri="{BB962C8B-B14F-4D97-AF65-F5344CB8AC3E}">
        <p14:creationId xmlns:p14="http://schemas.microsoft.com/office/powerpoint/2010/main" val="1578306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 xmlns:a16="http://schemas.microsoft.com/office/drawing/2014/main" id="{33AB52BC-8A7C-4E94-8D38-620CF8917340}"/>
              </a:ext>
            </a:extLst>
          </p:cNvPr>
          <p:cNvSpPr/>
          <p:nvPr/>
        </p:nvSpPr>
        <p:spPr>
          <a:xfrm>
            <a:off x="0" y="1700808"/>
            <a:ext cx="12192000" cy="288032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 name="標題 1"/>
          <p:cNvSpPr>
            <a:spLocks noGrp="1"/>
          </p:cNvSpPr>
          <p:nvPr>
            <p:ph type="ctrTitle"/>
          </p:nvPr>
        </p:nvSpPr>
        <p:spPr>
          <a:xfrm>
            <a:off x="1166191" y="1525544"/>
            <a:ext cx="9846367" cy="2387600"/>
          </a:xfrm>
        </p:spPr>
        <p:txBody>
          <a:bodyPr/>
          <a:lstStyle/>
          <a:p>
            <a:r>
              <a:rPr lang="zh-TW" altLang="en-US" sz="4533" b="1" dirty="0">
                <a:solidFill>
                  <a:schemeClr val="bg2">
                    <a:lumMod val="50000"/>
                  </a:schemeClr>
                </a:solidFill>
                <a:latin typeface="微軟正黑體" panose="020B0604030504040204" pitchFamily="34" charset="-120"/>
                <a:ea typeface="微軟正黑體" panose="020B0604030504040204" pitchFamily="34" charset="-120"/>
              </a:rPr>
              <a:t>「安心即時上工計畫」                             執行</a:t>
            </a:r>
            <a:r>
              <a:rPr lang="zh-TW" altLang="en-US" sz="4533" b="1" dirty="0" smtClean="0">
                <a:solidFill>
                  <a:schemeClr val="bg2">
                    <a:lumMod val="50000"/>
                  </a:schemeClr>
                </a:solidFill>
                <a:latin typeface="微軟正黑體" panose="020B0604030504040204" pitchFamily="34" charset="-120"/>
                <a:ea typeface="微軟正黑體" panose="020B0604030504040204" pitchFamily="34" charset="-120"/>
              </a:rPr>
              <a:t>作業流程說明</a:t>
            </a:r>
            <a:endParaRPr lang="zh-TW" altLang="en-US" sz="4533" b="1" dirty="0">
              <a:solidFill>
                <a:schemeClr val="bg2">
                  <a:lumMod val="50000"/>
                </a:schemeClr>
              </a:solidFill>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166191" y="4677139"/>
            <a:ext cx="9846367" cy="964239"/>
          </a:xfrm>
        </p:spPr>
        <p:txBody>
          <a:bodyPr>
            <a:noAutofit/>
          </a:bodyPr>
          <a:lstStyle/>
          <a:p>
            <a:r>
              <a:rPr lang="zh-TW" altLang="en-US" sz="2667" b="1" dirty="0">
                <a:latin typeface="微軟正黑體" panose="020B0604030504040204" pitchFamily="34" charset="-120"/>
                <a:ea typeface="微軟正黑體" panose="020B0604030504040204" pitchFamily="34" charset="-120"/>
              </a:rPr>
              <a:t>勞動部</a:t>
            </a:r>
            <a:r>
              <a:rPr lang="zh-TW" altLang="zh-TW" sz="2667" b="1" dirty="0">
                <a:latin typeface="微軟正黑體" panose="020B0604030504040204" pitchFamily="34" charset="-120"/>
                <a:ea typeface="微軟正黑體" panose="020B0604030504040204" pitchFamily="34" charset="-120"/>
              </a:rPr>
              <a:t>勞動力發展</a:t>
            </a:r>
            <a:r>
              <a:rPr lang="zh-TW" altLang="en-US" sz="2667" b="1" dirty="0">
                <a:latin typeface="微軟正黑體" panose="020B0604030504040204" pitchFamily="34" charset="-120"/>
                <a:ea typeface="微軟正黑體" panose="020B0604030504040204" pitchFamily="34" charset="-120"/>
              </a:rPr>
              <a:t>署雲嘉南分署</a:t>
            </a:r>
            <a:endParaRPr lang="en-US" altLang="zh-TW" sz="2667" b="1" dirty="0">
              <a:latin typeface="微軟正黑體" panose="020B0604030504040204" pitchFamily="34" charset="-120"/>
              <a:ea typeface="微軟正黑體" panose="020B0604030504040204" pitchFamily="34" charset="-120"/>
            </a:endParaRPr>
          </a:p>
          <a:p>
            <a:r>
              <a:rPr lang="zh-TW" altLang="en-US" sz="2667" b="1" dirty="0">
                <a:latin typeface="微軟正黑體" panose="020B0604030504040204" pitchFamily="34" charset="-120"/>
                <a:ea typeface="微軟正黑體" panose="020B0604030504040204" pitchFamily="34" charset="-120"/>
              </a:rPr>
              <a:t>特定對象及學員輔導科</a:t>
            </a:r>
            <a:endParaRPr lang="en-US" altLang="zh-TW" sz="2667" b="1" dirty="0">
              <a:latin typeface="微軟正黑體" panose="020B0604030504040204" pitchFamily="34" charset="-120"/>
              <a:ea typeface="微軟正黑體" panose="020B0604030504040204" pitchFamily="34" charset="-120"/>
            </a:endParaRPr>
          </a:p>
          <a:p>
            <a:r>
              <a:rPr lang="en-US" altLang="zh-TW" sz="2667" b="1" dirty="0">
                <a:latin typeface="微軟正黑體" panose="020B0604030504040204" pitchFamily="34" charset="-120"/>
                <a:ea typeface="微軟正黑體" panose="020B0604030504040204" pitchFamily="34" charset="-120"/>
              </a:rPr>
              <a:t>109</a:t>
            </a:r>
            <a:r>
              <a:rPr lang="zh-TW" altLang="en-US" sz="2667" b="1" dirty="0">
                <a:latin typeface="微軟正黑體" panose="020B0604030504040204" pitchFamily="34" charset="-120"/>
                <a:ea typeface="微軟正黑體" panose="020B0604030504040204" pitchFamily="34" charset="-120"/>
              </a:rPr>
              <a:t>年</a:t>
            </a:r>
            <a:r>
              <a:rPr lang="en-US" altLang="zh-TW" sz="2667" b="1" dirty="0">
                <a:latin typeface="微軟正黑體" panose="020B0604030504040204" pitchFamily="34" charset="-120"/>
                <a:ea typeface="微軟正黑體" panose="020B0604030504040204" pitchFamily="34" charset="-120"/>
              </a:rPr>
              <a:t>4</a:t>
            </a:r>
            <a:r>
              <a:rPr lang="zh-TW" altLang="en-US" sz="2667" b="1" dirty="0">
                <a:latin typeface="微軟正黑體" panose="020B0604030504040204" pitchFamily="34" charset="-120"/>
                <a:ea typeface="微軟正黑體" panose="020B0604030504040204" pitchFamily="34" charset="-120"/>
              </a:rPr>
              <a:t>月</a:t>
            </a:r>
            <a:r>
              <a:rPr lang="en-US" altLang="zh-TW" sz="2667" b="1" dirty="0">
                <a:latin typeface="微軟正黑體" panose="020B0604030504040204" pitchFamily="34" charset="-120"/>
                <a:ea typeface="微軟正黑體" panose="020B0604030504040204" pitchFamily="34" charset="-120"/>
              </a:rPr>
              <a:t>9</a:t>
            </a:r>
            <a:r>
              <a:rPr lang="zh-TW" altLang="en-US" sz="2667" b="1" dirty="0">
                <a:latin typeface="微軟正黑體" panose="020B0604030504040204" pitchFamily="34" charset="-120"/>
                <a:ea typeface="微軟正黑體" panose="020B0604030504040204" pitchFamily="34" charset="-120"/>
              </a:rPr>
              <a:t>日</a:t>
            </a:r>
            <a:endParaRPr lang="en-US" altLang="zh-TW" sz="2667" b="1" dirty="0">
              <a:latin typeface="微軟正黑體" panose="020B0604030504040204" pitchFamily="34" charset="-120"/>
              <a:ea typeface="微軟正黑體" panose="020B0604030504040204" pitchFamily="34" charset="-120"/>
            </a:endParaRPr>
          </a:p>
          <a:p>
            <a:endParaRPr lang="en-US" altLang="zh-TW" sz="2667" b="1" dirty="0">
              <a:latin typeface="微軟正黑體" panose="020B0604030504040204" pitchFamily="34" charset="-120"/>
              <a:ea typeface="微軟正黑體" panose="020B0604030504040204" pitchFamily="34" charset="-120"/>
            </a:endParaRPr>
          </a:p>
        </p:txBody>
      </p:sp>
      <p:sp>
        <p:nvSpPr>
          <p:cNvPr id="4" name="矩形 3"/>
          <p:cNvSpPr/>
          <p:nvPr/>
        </p:nvSpPr>
        <p:spPr>
          <a:xfrm>
            <a:off x="0" y="6528725"/>
            <a:ext cx="12192000" cy="356659"/>
          </a:xfrm>
          <a:prstGeom prst="rect">
            <a:avLst/>
          </a:prstGeom>
          <a:solidFill>
            <a:schemeClr val="accent1">
              <a:lumMod val="5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TW" altLang="en-US" sz="2400"/>
          </a:p>
        </p:txBody>
      </p:sp>
      <p:cxnSp>
        <p:nvCxnSpPr>
          <p:cNvPr id="233" name="直線接點 232"/>
          <p:cNvCxnSpPr/>
          <p:nvPr/>
        </p:nvCxnSpPr>
        <p:spPr>
          <a:xfrm>
            <a:off x="0" y="6405331"/>
            <a:ext cx="121920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25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 xmlns:a16="http://schemas.microsoft.com/office/drawing/2014/main" id="{D4D18A45-2C15-451E-97EC-E93E61A3A642}"/>
              </a:ext>
            </a:extLst>
          </p:cNvPr>
          <p:cNvSpPr>
            <a:spLocks noGrp="1"/>
          </p:cNvSpPr>
          <p:nvPr>
            <p:ph type="sldNum" sz="quarter" idx="12"/>
          </p:nvPr>
        </p:nvSpPr>
        <p:spPr/>
        <p:txBody>
          <a:bodyPr/>
          <a:lstStyle/>
          <a:p>
            <a:fld id="{73DA0BB7-265A-403C-9275-D587AB510EDC}" type="slidenum">
              <a:rPr lang="zh-TW" altLang="en-US" smtClean="0"/>
              <a:pPr/>
              <a:t>2</a:t>
            </a:fld>
            <a:endParaRPr lang="zh-TW" altLang="en-US" dirty="0"/>
          </a:p>
        </p:txBody>
      </p:sp>
      <p:sp>
        <p:nvSpPr>
          <p:cNvPr id="5" name="矩形 4">
            <a:extLst>
              <a:ext uri="{FF2B5EF4-FFF2-40B4-BE49-F238E27FC236}">
                <a16:creationId xmlns="" xmlns:a16="http://schemas.microsoft.com/office/drawing/2014/main" id="{1729639A-3DA4-4B7D-9B98-9803BBE37778}"/>
              </a:ext>
            </a:extLst>
          </p:cNvPr>
          <p:cNvSpPr/>
          <p:nvPr/>
        </p:nvSpPr>
        <p:spPr>
          <a:xfrm>
            <a:off x="0" y="0"/>
            <a:ext cx="12192000" cy="80745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733" b="1" dirty="0">
                <a:latin typeface="微軟正黑體" pitchFamily="34" charset="-120"/>
                <a:ea typeface="微軟正黑體" pitchFamily="34" charset="-120"/>
              </a:rPr>
              <a:t>計畫目的</a:t>
            </a:r>
          </a:p>
        </p:txBody>
      </p:sp>
      <p:sp>
        <p:nvSpPr>
          <p:cNvPr id="8" name="矩形 7">
            <a:extLst>
              <a:ext uri="{FF2B5EF4-FFF2-40B4-BE49-F238E27FC236}">
                <a16:creationId xmlns="" xmlns:a16="http://schemas.microsoft.com/office/drawing/2014/main" id="{5CA9C1A4-BB10-4FBB-AB76-6C6687DDD3E1}"/>
              </a:ext>
            </a:extLst>
          </p:cNvPr>
          <p:cNvSpPr/>
          <p:nvPr/>
        </p:nvSpPr>
        <p:spPr>
          <a:xfrm>
            <a:off x="3666449" y="1592409"/>
            <a:ext cx="5184575" cy="461665"/>
          </a:xfrm>
          <a:prstGeom prst="rect">
            <a:avLst/>
          </a:prstGeom>
          <a:ln w="19050">
            <a:solidFill>
              <a:srgbClr val="002060"/>
            </a:solidFill>
          </a:ln>
        </p:spPr>
        <p:txBody>
          <a:bodyPr wrap="square">
            <a:spAutoFit/>
          </a:bodyPr>
          <a:lstStyle/>
          <a:p>
            <a:r>
              <a:rPr lang="zh-TW" altLang="zh-TW"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因應</a:t>
            </a:r>
            <a:r>
              <a:rPr lang="zh-TW" altLang="en-US"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新冠肺炎</a:t>
            </a:r>
            <a:r>
              <a:rPr lang="zh-TW" altLang="zh-TW"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對國內就業市場之影響</a:t>
            </a:r>
            <a:endParaRPr lang="zh-TW" altLang="en-US" sz="2400" b="1" dirty="0">
              <a:solidFill>
                <a:srgbClr val="002060"/>
              </a:solidFill>
              <a:latin typeface="微軟正黑體" panose="020B0604030504040204" pitchFamily="34" charset="-120"/>
              <a:ea typeface="微軟正黑體" panose="020B0604030504040204" pitchFamily="34" charset="-120"/>
            </a:endParaRPr>
          </a:p>
        </p:txBody>
      </p:sp>
      <p:grpSp>
        <p:nvGrpSpPr>
          <p:cNvPr id="12" name="Group 26556">
            <a:extLst>
              <a:ext uri="{FF2B5EF4-FFF2-40B4-BE49-F238E27FC236}">
                <a16:creationId xmlns="" xmlns:a16="http://schemas.microsoft.com/office/drawing/2014/main" id="{88C995FB-E448-473A-9A75-01CA2F025D34}"/>
              </a:ext>
            </a:extLst>
          </p:cNvPr>
          <p:cNvGrpSpPr/>
          <p:nvPr/>
        </p:nvGrpSpPr>
        <p:grpSpPr>
          <a:xfrm>
            <a:off x="3038443" y="4773150"/>
            <a:ext cx="6282320" cy="437005"/>
            <a:chOff x="0" y="0"/>
            <a:chExt cx="6591299" cy="1413908"/>
          </a:xfrm>
        </p:grpSpPr>
        <p:sp>
          <p:nvSpPr>
            <p:cNvPr id="38" name="Shape 26554">
              <a:extLst>
                <a:ext uri="{FF2B5EF4-FFF2-40B4-BE49-F238E27FC236}">
                  <a16:creationId xmlns="" xmlns:a16="http://schemas.microsoft.com/office/drawing/2014/main" id="{06425724-F96F-437F-9207-E9EB33F3A607}"/>
                </a:ext>
              </a:extLst>
            </p:cNvPr>
            <p:cNvSpPr/>
            <p:nvPr/>
          </p:nvSpPr>
          <p:spPr>
            <a:xfrm>
              <a:off x="0" y="871972"/>
              <a:ext cx="6591300" cy="54193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18735"/>
                  </a:lnTo>
                </a:path>
              </a:pathLst>
            </a:custGeom>
            <a:noFill/>
            <a:ln w="12700" cap="flat">
              <a:solidFill>
                <a:schemeClr val="bg1">
                  <a:lumMod val="65000"/>
                </a:schemeClr>
              </a:solidFill>
              <a:prstDash val="solid"/>
              <a:miter lim="400000"/>
            </a:ln>
            <a:effectLst/>
          </p:spPr>
          <p:txBody>
            <a:bodyPr wrap="square" lIns="35719" tIns="35719" rIns="35719" bIns="35719" numCol="1" anchor="ctr">
              <a:noAutofit/>
            </a:bodyPr>
            <a:lstStyle/>
            <a:p>
              <a:endParaRPr sz="2400" dirty="0">
                <a:solidFill>
                  <a:srgbClr val="F8F7E2"/>
                </a:solidFill>
                <a:latin typeface="微软雅黑" panose="020B0503020204020204" pitchFamily="34" charset="-122"/>
                <a:ea typeface="微软雅黑" panose="020B0503020204020204" pitchFamily="34" charset="-122"/>
              </a:endParaRPr>
            </a:p>
          </p:txBody>
        </p:sp>
        <p:sp>
          <p:nvSpPr>
            <p:cNvPr id="39" name="Shape 26555">
              <a:extLst>
                <a:ext uri="{FF2B5EF4-FFF2-40B4-BE49-F238E27FC236}">
                  <a16:creationId xmlns="" xmlns:a16="http://schemas.microsoft.com/office/drawing/2014/main" id="{5DB9CCFD-FEE2-4E14-A1BF-AA5CF0073D91}"/>
                </a:ext>
              </a:extLst>
            </p:cNvPr>
            <p:cNvSpPr/>
            <p:nvPr/>
          </p:nvSpPr>
          <p:spPr>
            <a:xfrm flipV="1">
              <a:off x="3295649" y="0"/>
              <a:ext cx="1" cy="840223"/>
            </a:xfrm>
            <a:prstGeom prst="line">
              <a:avLst/>
            </a:prstGeom>
            <a:noFill/>
            <a:ln w="12700" cap="flat">
              <a:solidFill>
                <a:schemeClr val="bg1">
                  <a:lumMod val="65000"/>
                </a:schemeClr>
              </a:solidFill>
              <a:prstDash val="solid"/>
              <a:miter lim="400000"/>
            </a:ln>
            <a:effectLst/>
          </p:spPr>
          <p:txBody>
            <a:bodyPr wrap="square" lIns="35719" tIns="35719" rIns="35719" bIns="35719" numCol="1" anchor="ctr">
              <a:noAutofit/>
            </a:bodyPr>
            <a:lstStyle/>
            <a:p>
              <a:endParaRPr sz="2400" dirty="0">
                <a:solidFill>
                  <a:srgbClr val="F8F7E2"/>
                </a:solidFill>
                <a:latin typeface="微软雅黑" panose="020B0503020204020204" pitchFamily="34" charset="-122"/>
                <a:ea typeface="微软雅黑" panose="020B0503020204020204" pitchFamily="34" charset="-122"/>
              </a:endParaRPr>
            </a:p>
          </p:txBody>
        </p:sp>
      </p:grpSp>
      <p:sp>
        <p:nvSpPr>
          <p:cNvPr id="33" name="Shape 26567">
            <a:extLst>
              <a:ext uri="{FF2B5EF4-FFF2-40B4-BE49-F238E27FC236}">
                <a16:creationId xmlns="" xmlns:a16="http://schemas.microsoft.com/office/drawing/2014/main" id="{C884977D-9CD6-43E6-8C94-20B6BB26981B}"/>
              </a:ext>
            </a:extLst>
          </p:cNvPr>
          <p:cNvSpPr/>
          <p:nvPr/>
        </p:nvSpPr>
        <p:spPr>
          <a:xfrm>
            <a:off x="3321551" y="2180862"/>
            <a:ext cx="5763533" cy="169706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algn="ctr">
              <a:lnSpc>
                <a:spcPct val="150000"/>
              </a:lnSpc>
              <a:spcBef>
                <a:spcPts val="2400"/>
              </a:spcBef>
            </a:pPr>
            <a:r>
              <a:rPr lang="zh-TW" altLang="en-US" sz="3200" b="1" u="sng" dirty="0">
                <a:solidFill>
                  <a:schemeClr val="tx1">
                    <a:lumMod val="95000"/>
                    <a:lumOff val="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協助受疫情影響勞工</a:t>
            </a:r>
            <a:endParaRPr lang="zh-CN" altLang="en-US" sz="3200" b="1" u="sng" dirty="0">
              <a:solidFill>
                <a:schemeClr val="tx1">
                  <a:lumMod val="95000"/>
                  <a:lumOff val="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28" name="Shape 26572">
            <a:extLst>
              <a:ext uri="{FF2B5EF4-FFF2-40B4-BE49-F238E27FC236}">
                <a16:creationId xmlns="" xmlns:a16="http://schemas.microsoft.com/office/drawing/2014/main" id="{30AF2251-100D-49EF-A5FD-CF48A15504C1}"/>
              </a:ext>
            </a:extLst>
          </p:cNvPr>
          <p:cNvSpPr/>
          <p:nvPr/>
        </p:nvSpPr>
        <p:spPr>
          <a:xfrm>
            <a:off x="2927649" y="2745113"/>
            <a:ext cx="968372" cy="919523"/>
          </a:xfrm>
          <a:prstGeom prst="ellipse">
            <a:avLst/>
          </a:prstGeom>
          <a:solidFill>
            <a:srgbClr val="F83003"/>
          </a:solidFill>
          <a:ln w="12700" cap="flat">
            <a:noFill/>
            <a:miter lim="400000"/>
          </a:ln>
          <a:effectLst/>
        </p:spPr>
        <p:txBody>
          <a:bodyPr wrap="square" lIns="35719" tIns="35719" rIns="35719" bIns="35719" numCol="1" anchor="ctr">
            <a:noAutofit/>
          </a:bodyPr>
          <a:lstStyle/>
          <a:p>
            <a:endParaRPr sz="2400" dirty="0">
              <a:latin typeface="微软雅黑" panose="020B0503020204020204" pitchFamily="34" charset="-122"/>
              <a:ea typeface="微软雅黑" panose="020B0503020204020204" pitchFamily="34" charset="-122"/>
            </a:endParaRPr>
          </a:p>
        </p:txBody>
      </p:sp>
      <p:sp>
        <p:nvSpPr>
          <p:cNvPr id="22" name="Shape 26579">
            <a:extLst>
              <a:ext uri="{FF2B5EF4-FFF2-40B4-BE49-F238E27FC236}">
                <a16:creationId xmlns="" xmlns:a16="http://schemas.microsoft.com/office/drawing/2014/main" id="{BE6CDADB-C3EC-4397-9103-FC412CA05F43}"/>
              </a:ext>
            </a:extLst>
          </p:cNvPr>
          <p:cNvSpPr/>
          <p:nvPr/>
        </p:nvSpPr>
        <p:spPr>
          <a:xfrm>
            <a:off x="8584013" y="2797509"/>
            <a:ext cx="968372" cy="919523"/>
          </a:xfrm>
          <a:prstGeom prst="ellipse">
            <a:avLst/>
          </a:prstGeom>
          <a:solidFill>
            <a:srgbClr val="EBAC07"/>
          </a:solidFill>
          <a:ln w="12700" cap="flat">
            <a:noFill/>
            <a:miter lim="400000"/>
          </a:ln>
          <a:effectLst/>
        </p:spPr>
        <p:txBody>
          <a:bodyPr wrap="square" lIns="35719" tIns="35719" rIns="35719" bIns="35719" numCol="1" anchor="ctr">
            <a:noAutofit/>
          </a:bodyPr>
          <a:lstStyle/>
          <a:p>
            <a:endParaRPr sz="2400" dirty="0">
              <a:latin typeface="微软雅黑" panose="020B0503020204020204" pitchFamily="34" charset="-122"/>
              <a:ea typeface="微软雅黑" panose="020B0503020204020204" pitchFamily="34" charset="-122"/>
            </a:endParaRPr>
          </a:p>
        </p:txBody>
      </p:sp>
      <p:sp>
        <p:nvSpPr>
          <p:cNvPr id="19" name="Shape 26558">
            <a:extLst>
              <a:ext uri="{FF2B5EF4-FFF2-40B4-BE49-F238E27FC236}">
                <a16:creationId xmlns="" xmlns:a16="http://schemas.microsoft.com/office/drawing/2014/main" id="{EA1D8F7F-6486-400B-B960-CC6F49B93BE0}"/>
              </a:ext>
            </a:extLst>
          </p:cNvPr>
          <p:cNvSpPr/>
          <p:nvPr/>
        </p:nvSpPr>
        <p:spPr>
          <a:xfrm>
            <a:off x="1199456" y="5349213"/>
            <a:ext cx="3631400" cy="807459"/>
          </a:xfrm>
          <a:prstGeom prst="rect">
            <a:avLst/>
          </a:prstGeom>
          <a:noFill/>
          <a:ln w="12700" cap="flat">
            <a:solidFill>
              <a:srgbClr val="FF0000"/>
            </a:solid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100000"/>
              </a:lnSpc>
              <a:defRPr sz="2500">
                <a:solidFill>
                  <a:srgbClr val="3483C9"/>
                </a:solidFill>
                <a:latin typeface="Helvetica Neue Light"/>
                <a:ea typeface="Helvetica Neue Light"/>
                <a:cs typeface="Helvetica Neue Light"/>
                <a:sym typeface="Helvetica Neue Light"/>
              </a:defRPr>
            </a:lvl1pPr>
          </a:lstStyle>
          <a:p>
            <a:pPr algn="ctr" defTabSz="1218895"/>
            <a:r>
              <a:rPr lang="zh-TW" altLang="en-US" sz="3200" b="1" dirty="0">
                <a:solidFill>
                  <a:srgbClr val="FF0000"/>
                </a:solidFill>
                <a:latin typeface="微軟正黑體" panose="020B0604030504040204" pitchFamily="34" charset="-120"/>
                <a:ea typeface="微軟正黑體" panose="020B0604030504040204" pitchFamily="34" charset="-120"/>
              </a:rPr>
              <a:t>維持勞動意願</a:t>
            </a:r>
            <a:endParaRPr lang="en-US" altLang="zh-CN" sz="3200" b="1" dirty="0">
              <a:solidFill>
                <a:srgbClr val="FF0000"/>
              </a:solidFill>
              <a:latin typeface="微軟正黑體" panose="020B0604030504040204" pitchFamily="34" charset="-120"/>
              <a:ea typeface="微軟正黑體" panose="020B0604030504040204" pitchFamily="34" charset="-120"/>
            </a:endParaRPr>
          </a:p>
        </p:txBody>
      </p:sp>
      <p:sp>
        <p:nvSpPr>
          <p:cNvPr id="51" name="文字方塊 50">
            <a:extLst>
              <a:ext uri="{FF2B5EF4-FFF2-40B4-BE49-F238E27FC236}">
                <a16:creationId xmlns="" xmlns:a16="http://schemas.microsoft.com/office/drawing/2014/main" id="{2E12504F-3421-4BB6-964B-1538A236A709}"/>
              </a:ext>
            </a:extLst>
          </p:cNvPr>
          <p:cNvSpPr txBox="1"/>
          <p:nvPr/>
        </p:nvSpPr>
        <p:spPr>
          <a:xfrm>
            <a:off x="47328" y="2660915"/>
            <a:ext cx="2968501" cy="913199"/>
          </a:xfrm>
          <a:prstGeom prst="rect">
            <a:avLst/>
          </a:prstGeom>
          <a:noFill/>
        </p:spPr>
        <p:txBody>
          <a:bodyPr wrap="square" rtlCol="0">
            <a:spAutoFit/>
          </a:bodyPr>
          <a:lstStyle/>
          <a:p>
            <a:r>
              <a:rPr lang="zh-TW" altLang="en-US" sz="2400" dirty="0">
                <a:solidFill>
                  <a:srgbClr val="FF0000"/>
                </a:solidFill>
                <a:latin typeface="微軟正黑體" panose="020B0604030504040204" pitchFamily="34" charset="-120"/>
                <a:ea typeface="微軟正黑體" panose="020B0604030504040204" pitchFamily="34" charset="-120"/>
              </a:rPr>
              <a:t>      </a:t>
            </a:r>
            <a:r>
              <a:rPr lang="zh-TW" altLang="en-US" sz="2667" b="1" dirty="0">
                <a:solidFill>
                  <a:srgbClr val="FF0000"/>
                </a:solidFill>
                <a:latin typeface="微軟正黑體" panose="020B0604030504040204" pitchFamily="34" charset="-120"/>
                <a:ea typeface="微軟正黑體" panose="020B0604030504040204" pitchFamily="34" charset="-120"/>
              </a:rPr>
              <a:t>提供公部門</a:t>
            </a:r>
            <a:endParaRPr lang="en-US" altLang="zh-TW" sz="2667" b="1" dirty="0">
              <a:solidFill>
                <a:srgbClr val="FF0000"/>
              </a:solidFill>
              <a:latin typeface="微軟正黑體" panose="020B0604030504040204" pitchFamily="34" charset="-120"/>
              <a:ea typeface="微軟正黑體" panose="020B0604030504040204" pitchFamily="34" charset="-120"/>
            </a:endParaRPr>
          </a:p>
          <a:p>
            <a:r>
              <a:rPr lang="zh-TW" altLang="en-US" sz="2667" b="1" dirty="0">
                <a:solidFill>
                  <a:srgbClr val="FF0000"/>
                </a:solidFill>
                <a:latin typeface="微軟正黑體" panose="020B0604030504040204" pitchFamily="34" charset="-120"/>
                <a:ea typeface="微軟正黑體" panose="020B0604030504040204" pitchFamily="34" charset="-120"/>
              </a:rPr>
              <a:t>    計時工作機會</a:t>
            </a:r>
          </a:p>
        </p:txBody>
      </p:sp>
      <p:sp>
        <p:nvSpPr>
          <p:cNvPr id="52" name="文字方塊 51">
            <a:extLst>
              <a:ext uri="{FF2B5EF4-FFF2-40B4-BE49-F238E27FC236}">
                <a16:creationId xmlns="" xmlns:a16="http://schemas.microsoft.com/office/drawing/2014/main" id="{AE2F8B0C-9934-4F6C-9ABD-A9FB30EEDF90}"/>
              </a:ext>
            </a:extLst>
          </p:cNvPr>
          <p:cNvSpPr txBox="1"/>
          <p:nvPr/>
        </p:nvSpPr>
        <p:spPr>
          <a:xfrm>
            <a:off x="9552384" y="2948947"/>
            <a:ext cx="2510069" cy="543675"/>
          </a:xfrm>
          <a:prstGeom prst="rect">
            <a:avLst/>
          </a:prstGeom>
          <a:noFill/>
        </p:spPr>
        <p:txBody>
          <a:bodyPr wrap="square" rtlCol="0">
            <a:spAutoFit/>
          </a:bodyPr>
          <a:lstStyle/>
          <a:p>
            <a:r>
              <a:rPr lang="zh-TW" altLang="en-US" sz="2933" b="1" dirty="0">
                <a:solidFill>
                  <a:srgbClr val="FFC000"/>
                </a:solidFill>
                <a:latin typeface="微軟正黑體" panose="020B0604030504040204" pitchFamily="34" charset="-120"/>
                <a:ea typeface="微軟正黑體" panose="020B0604030504040204" pitchFamily="34" charset="-120"/>
              </a:rPr>
              <a:t>核給工作津貼</a:t>
            </a:r>
          </a:p>
        </p:txBody>
      </p:sp>
      <p:sp>
        <p:nvSpPr>
          <p:cNvPr id="24" name="Freeform 25">
            <a:extLst>
              <a:ext uri="{FF2B5EF4-FFF2-40B4-BE49-F238E27FC236}">
                <a16:creationId xmlns="" xmlns:a16="http://schemas.microsoft.com/office/drawing/2014/main" id="{5C0EEB53-706F-4C92-9DCD-4A530EE8372E}"/>
              </a:ext>
            </a:extLst>
          </p:cNvPr>
          <p:cNvSpPr>
            <a:spLocks noEditPoints="1"/>
          </p:cNvSpPr>
          <p:nvPr/>
        </p:nvSpPr>
        <p:spPr bwMode="auto">
          <a:xfrm>
            <a:off x="5094200" y="3589171"/>
            <a:ext cx="2170805" cy="1087968"/>
          </a:xfrm>
          <a:custGeom>
            <a:avLst/>
            <a:gdLst>
              <a:gd name="T0" fmla="*/ 500 w 537"/>
              <a:gd name="T1" fmla="*/ 83 h 269"/>
              <a:gd name="T2" fmla="*/ 490 w 537"/>
              <a:gd name="T3" fmla="*/ 111 h 269"/>
              <a:gd name="T4" fmla="*/ 443 w 537"/>
              <a:gd name="T5" fmla="*/ 149 h 269"/>
              <a:gd name="T6" fmla="*/ 400 w 537"/>
              <a:gd name="T7" fmla="*/ 111 h 269"/>
              <a:gd name="T8" fmla="*/ 390 w 537"/>
              <a:gd name="T9" fmla="*/ 83 h 269"/>
              <a:gd name="T10" fmla="*/ 402 w 537"/>
              <a:gd name="T11" fmla="*/ 32 h 269"/>
              <a:gd name="T12" fmla="*/ 132 w 537"/>
              <a:gd name="T13" fmla="*/ 128 h 269"/>
              <a:gd name="T14" fmla="*/ 90 w 537"/>
              <a:gd name="T15" fmla="*/ 161 h 269"/>
              <a:gd name="T16" fmla="*/ 46 w 537"/>
              <a:gd name="T17" fmla="*/ 38 h 269"/>
              <a:gd name="T18" fmla="*/ 132 w 537"/>
              <a:gd name="T19" fmla="*/ 128 h 269"/>
              <a:gd name="T20" fmla="*/ 277 w 537"/>
              <a:gd name="T21" fmla="*/ 186 h 269"/>
              <a:gd name="T22" fmla="*/ 252 w 537"/>
              <a:gd name="T23" fmla="*/ 245 h 269"/>
              <a:gd name="T24" fmla="*/ 262 w 537"/>
              <a:gd name="T25" fmla="*/ 172 h 269"/>
              <a:gd name="T26" fmla="*/ 264 w 537"/>
              <a:gd name="T27" fmla="*/ 23 h 269"/>
              <a:gd name="T28" fmla="*/ 322 w 537"/>
              <a:gd name="T29" fmla="*/ 37 h 269"/>
              <a:gd name="T30" fmla="*/ 271 w 537"/>
              <a:gd name="T31" fmla="*/ 7 h 269"/>
              <a:gd name="T32" fmla="*/ 204 w 537"/>
              <a:gd name="T33" fmla="*/ 75 h 269"/>
              <a:gd name="T34" fmla="*/ 205 w 537"/>
              <a:gd name="T35" fmla="*/ 101 h 269"/>
              <a:gd name="T36" fmla="*/ 268 w 537"/>
              <a:gd name="T37" fmla="*/ 166 h 269"/>
              <a:gd name="T38" fmla="*/ 304 w 537"/>
              <a:gd name="T39" fmla="*/ 148 h 269"/>
              <a:gd name="T40" fmla="*/ 335 w 537"/>
              <a:gd name="T41" fmla="*/ 80 h 269"/>
              <a:gd name="T42" fmla="*/ 331 w 537"/>
              <a:gd name="T43" fmla="*/ 74 h 269"/>
              <a:gd name="T44" fmla="*/ 227 w 537"/>
              <a:gd name="T45" fmla="*/ 67 h 269"/>
              <a:gd name="T46" fmla="*/ 281 w 537"/>
              <a:gd name="T47" fmla="*/ 70 h 269"/>
              <a:gd name="T48" fmla="*/ 288 w 537"/>
              <a:gd name="T49" fmla="*/ 69 h 269"/>
              <a:gd name="T50" fmla="*/ 310 w 537"/>
              <a:gd name="T51" fmla="*/ 66 h 269"/>
              <a:gd name="T52" fmla="*/ 323 w 537"/>
              <a:gd name="T53" fmla="*/ 86 h 269"/>
              <a:gd name="T54" fmla="*/ 313 w 537"/>
              <a:gd name="T55" fmla="*/ 102 h 269"/>
              <a:gd name="T56" fmla="*/ 268 w 537"/>
              <a:gd name="T57" fmla="*/ 154 h 269"/>
              <a:gd name="T58" fmla="*/ 224 w 537"/>
              <a:gd name="T59" fmla="*/ 102 h 269"/>
              <a:gd name="T60" fmla="*/ 214 w 537"/>
              <a:gd name="T61" fmla="*/ 86 h 269"/>
              <a:gd name="T62" fmla="*/ 189 w 537"/>
              <a:gd name="T63" fmla="*/ 168 h 269"/>
              <a:gd name="T64" fmla="*/ 156 w 537"/>
              <a:gd name="T65" fmla="*/ 269 h 269"/>
              <a:gd name="T66" fmla="*/ 381 w 537"/>
              <a:gd name="T67" fmla="*/ 269 h 269"/>
              <a:gd name="T68" fmla="*/ 350 w 537"/>
              <a:gd name="T69" fmla="*/ 167 h 269"/>
              <a:gd name="T70" fmla="*/ 313 w 537"/>
              <a:gd name="T71" fmla="*/ 166 h 269"/>
              <a:gd name="T72" fmla="*/ 362 w 537"/>
              <a:gd name="T73" fmla="*/ 214 h 269"/>
              <a:gd name="T74" fmla="*/ 175 w 537"/>
              <a:gd name="T75" fmla="*/ 218 h 269"/>
              <a:gd name="T76" fmla="*/ 223 w 537"/>
              <a:gd name="T77" fmla="*/ 166 h 269"/>
              <a:gd name="T78" fmla="*/ 129 w 537"/>
              <a:gd name="T79" fmla="*/ 164 h 269"/>
              <a:gd name="T80" fmla="*/ 4 w 537"/>
              <a:gd name="T81" fmla="*/ 238 h 269"/>
              <a:gd name="T82" fmla="*/ 115 w 537"/>
              <a:gd name="T83" fmla="*/ 215 h 269"/>
              <a:gd name="T84" fmla="*/ 124 w 537"/>
              <a:gd name="T85" fmla="*/ 85 h 269"/>
              <a:gd name="T86" fmla="*/ 58 w 537"/>
              <a:gd name="T87" fmla="*/ 119 h 269"/>
              <a:gd name="T88" fmla="*/ 126 w 537"/>
              <a:gd name="T89" fmla="*/ 113 h 269"/>
              <a:gd name="T90" fmla="*/ 455 w 537"/>
              <a:gd name="T91" fmla="*/ 158 h 269"/>
              <a:gd name="T92" fmla="*/ 457 w 537"/>
              <a:gd name="T93" fmla="*/ 204 h 269"/>
              <a:gd name="T94" fmla="*/ 534 w 537"/>
              <a:gd name="T95" fmla="*/ 234 h 269"/>
              <a:gd name="T96" fmla="*/ 382 w 537"/>
              <a:gd name="T97" fmla="*/ 159 h 269"/>
              <a:gd name="T98" fmla="*/ 443 w 537"/>
              <a:gd name="T99" fmla="*/ 170 h 269"/>
              <a:gd name="T100" fmla="*/ 455 w 537"/>
              <a:gd name="T101" fmla="*/ 158 h 269"/>
              <a:gd name="T102" fmla="*/ 412 w 537"/>
              <a:gd name="T103" fmla="*/ 69 h 269"/>
              <a:gd name="T104" fmla="*/ 402 w 537"/>
              <a:gd name="T105" fmla="*/ 87 h 269"/>
              <a:gd name="T106" fmla="*/ 400 w 537"/>
              <a:gd name="T107" fmla="*/ 99 h 269"/>
              <a:gd name="T108" fmla="*/ 408 w 537"/>
              <a:gd name="T109" fmla="*/ 106 h 269"/>
              <a:gd name="T110" fmla="*/ 443 w 537"/>
              <a:gd name="T111" fmla="*/ 140 h 269"/>
              <a:gd name="T112" fmla="*/ 482 w 537"/>
              <a:gd name="T113" fmla="*/ 106 h 269"/>
              <a:gd name="T114" fmla="*/ 489 w 537"/>
              <a:gd name="T115" fmla="*/ 98 h 269"/>
              <a:gd name="T116" fmla="*/ 488 w 537"/>
              <a:gd name="T117" fmla="*/ 87 h 269"/>
              <a:gd name="T118" fmla="*/ 479 w 537"/>
              <a:gd name="T119" fmla="*/ 7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269">
                <a:moveTo>
                  <a:pt x="496" y="80"/>
                </a:moveTo>
                <a:cubicBezTo>
                  <a:pt x="497" y="80"/>
                  <a:pt x="498" y="81"/>
                  <a:pt x="498" y="81"/>
                </a:cubicBezTo>
                <a:cubicBezTo>
                  <a:pt x="500" y="83"/>
                  <a:pt x="500" y="83"/>
                  <a:pt x="500" y="83"/>
                </a:cubicBezTo>
                <a:cubicBezTo>
                  <a:pt x="500" y="85"/>
                  <a:pt x="500" y="85"/>
                  <a:pt x="500" y="85"/>
                </a:cubicBezTo>
                <a:cubicBezTo>
                  <a:pt x="500" y="92"/>
                  <a:pt x="499" y="97"/>
                  <a:pt x="498" y="102"/>
                </a:cubicBezTo>
                <a:cubicBezTo>
                  <a:pt x="496" y="106"/>
                  <a:pt x="494" y="109"/>
                  <a:pt x="490" y="111"/>
                </a:cubicBezTo>
                <a:cubicBezTo>
                  <a:pt x="488" y="118"/>
                  <a:pt x="486" y="126"/>
                  <a:pt x="482" y="132"/>
                </a:cubicBezTo>
                <a:cubicBezTo>
                  <a:pt x="478" y="139"/>
                  <a:pt x="472" y="144"/>
                  <a:pt x="464" y="147"/>
                </a:cubicBezTo>
                <a:cubicBezTo>
                  <a:pt x="461" y="148"/>
                  <a:pt x="452" y="149"/>
                  <a:pt x="443" y="149"/>
                </a:cubicBezTo>
                <a:cubicBezTo>
                  <a:pt x="435" y="149"/>
                  <a:pt x="427" y="148"/>
                  <a:pt x="423" y="146"/>
                </a:cubicBezTo>
                <a:cubicBezTo>
                  <a:pt x="416" y="143"/>
                  <a:pt x="411" y="138"/>
                  <a:pt x="407" y="131"/>
                </a:cubicBezTo>
                <a:cubicBezTo>
                  <a:pt x="404" y="125"/>
                  <a:pt x="402" y="118"/>
                  <a:pt x="400" y="111"/>
                </a:cubicBezTo>
                <a:cubicBezTo>
                  <a:pt x="396" y="109"/>
                  <a:pt x="394" y="106"/>
                  <a:pt x="392" y="102"/>
                </a:cubicBezTo>
                <a:cubicBezTo>
                  <a:pt x="390" y="98"/>
                  <a:pt x="389" y="92"/>
                  <a:pt x="390" y="85"/>
                </a:cubicBezTo>
                <a:cubicBezTo>
                  <a:pt x="390" y="83"/>
                  <a:pt x="390" y="83"/>
                  <a:pt x="390" y="83"/>
                </a:cubicBezTo>
                <a:cubicBezTo>
                  <a:pt x="392" y="81"/>
                  <a:pt x="392" y="81"/>
                  <a:pt x="392" y="81"/>
                </a:cubicBezTo>
                <a:cubicBezTo>
                  <a:pt x="392" y="81"/>
                  <a:pt x="393" y="81"/>
                  <a:pt x="393" y="80"/>
                </a:cubicBezTo>
                <a:cubicBezTo>
                  <a:pt x="391" y="53"/>
                  <a:pt x="392" y="43"/>
                  <a:pt x="402" y="32"/>
                </a:cubicBezTo>
                <a:cubicBezTo>
                  <a:pt x="421" y="16"/>
                  <a:pt x="466" y="16"/>
                  <a:pt x="486" y="31"/>
                </a:cubicBezTo>
                <a:cubicBezTo>
                  <a:pt x="499" y="44"/>
                  <a:pt x="500" y="58"/>
                  <a:pt x="496" y="80"/>
                </a:cubicBezTo>
                <a:close/>
                <a:moveTo>
                  <a:pt x="132" y="128"/>
                </a:moveTo>
                <a:cubicBezTo>
                  <a:pt x="125" y="143"/>
                  <a:pt x="113" y="155"/>
                  <a:pt x="93" y="161"/>
                </a:cubicBezTo>
                <a:cubicBezTo>
                  <a:pt x="91" y="161"/>
                  <a:pt x="91" y="161"/>
                  <a:pt x="91" y="161"/>
                </a:cubicBezTo>
                <a:cubicBezTo>
                  <a:pt x="90" y="161"/>
                  <a:pt x="90" y="161"/>
                  <a:pt x="90" y="161"/>
                </a:cubicBezTo>
                <a:cubicBezTo>
                  <a:pt x="69" y="157"/>
                  <a:pt x="56" y="144"/>
                  <a:pt x="49" y="128"/>
                </a:cubicBezTo>
                <a:cubicBezTo>
                  <a:pt x="45" y="128"/>
                  <a:pt x="35" y="128"/>
                  <a:pt x="31" y="128"/>
                </a:cubicBezTo>
                <a:cubicBezTo>
                  <a:pt x="26" y="96"/>
                  <a:pt x="33" y="49"/>
                  <a:pt x="46" y="38"/>
                </a:cubicBezTo>
                <a:cubicBezTo>
                  <a:pt x="65" y="22"/>
                  <a:pt x="112" y="21"/>
                  <a:pt x="132" y="36"/>
                </a:cubicBezTo>
                <a:cubicBezTo>
                  <a:pt x="146" y="46"/>
                  <a:pt x="156" y="97"/>
                  <a:pt x="151" y="126"/>
                </a:cubicBezTo>
                <a:cubicBezTo>
                  <a:pt x="148" y="128"/>
                  <a:pt x="135" y="127"/>
                  <a:pt x="132" y="128"/>
                </a:cubicBezTo>
                <a:close/>
                <a:moveTo>
                  <a:pt x="281" y="172"/>
                </a:moveTo>
                <a:cubicBezTo>
                  <a:pt x="281" y="179"/>
                  <a:pt x="281" y="179"/>
                  <a:pt x="281" y="179"/>
                </a:cubicBezTo>
                <a:cubicBezTo>
                  <a:pt x="277" y="186"/>
                  <a:pt x="277" y="186"/>
                  <a:pt x="277" y="186"/>
                </a:cubicBezTo>
                <a:cubicBezTo>
                  <a:pt x="290" y="245"/>
                  <a:pt x="290" y="245"/>
                  <a:pt x="290" y="245"/>
                </a:cubicBezTo>
                <a:cubicBezTo>
                  <a:pt x="271" y="254"/>
                  <a:pt x="271" y="254"/>
                  <a:pt x="271" y="254"/>
                </a:cubicBezTo>
                <a:cubicBezTo>
                  <a:pt x="252" y="245"/>
                  <a:pt x="252" y="245"/>
                  <a:pt x="252" y="245"/>
                </a:cubicBezTo>
                <a:cubicBezTo>
                  <a:pt x="266" y="186"/>
                  <a:pt x="266" y="186"/>
                  <a:pt x="266" y="186"/>
                </a:cubicBezTo>
                <a:cubicBezTo>
                  <a:pt x="261" y="179"/>
                  <a:pt x="261" y="179"/>
                  <a:pt x="261" y="179"/>
                </a:cubicBezTo>
                <a:cubicBezTo>
                  <a:pt x="262" y="172"/>
                  <a:pt x="262" y="172"/>
                  <a:pt x="262" y="172"/>
                </a:cubicBezTo>
                <a:cubicBezTo>
                  <a:pt x="270" y="171"/>
                  <a:pt x="272" y="171"/>
                  <a:pt x="281" y="172"/>
                </a:cubicBezTo>
                <a:close/>
                <a:moveTo>
                  <a:pt x="233" y="16"/>
                </a:moveTo>
                <a:cubicBezTo>
                  <a:pt x="245" y="15"/>
                  <a:pt x="262" y="11"/>
                  <a:pt x="264" y="23"/>
                </a:cubicBezTo>
                <a:cubicBezTo>
                  <a:pt x="256" y="19"/>
                  <a:pt x="245" y="17"/>
                  <a:pt x="233" y="16"/>
                </a:cubicBezTo>
                <a:close/>
                <a:moveTo>
                  <a:pt x="280" y="21"/>
                </a:moveTo>
                <a:cubicBezTo>
                  <a:pt x="297" y="16"/>
                  <a:pt x="319" y="15"/>
                  <a:pt x="322" y="37"/>
                </a:cubicBezTo>
                <a:cubicBezTo>
                  <a:pt x="319" y="28"/>
                  <a:pt x="298" y="18"/>
                  <a:pt x="280" y="21"/>
                </a:cubicBezTo>
                <a:close/>
                <a:moveTo>
                  <a:pt x="331" y="74"/>
                </a:moveTo>
                <a:cubicBezTo>
                  <a:pt x="335" y="27"/>
                  <a:pt x="328" y="0"/>
                  <a:pt x="271" y="7"/>
                </a:cubicBezTo>
                <a:cubicBezTo>
                  <a:pt x="252" y="10"/>
                  <a:pt x="231" y="4"/>
                  <a:pt x="219" y="13"/>
                </a:cubicBezTo>
                <a:cubicBezTo>
                  <a:pt x="204" y="27"/>
                  <a:pt x="203" y="48"/>
                  <a:pt x="207" y="73"/>
                </a:cubicBezTo>
                <a:cubicBezTo>
                  <a:pt x="206" y="74"/>
                  <a:pt x="205" y="74"/>
                  <a:pt x="204" y="75"/>
                </a:cubicBezTo>
                <a:cubicBezTo>
                  <a:pt x="202" y="77"/>
                  <a:pt x="202" y="77"/>
                  <a:pt x="202" y="77"/>
                </a:cubicBezTo>
                <a:cubicBezTo>
                  <a:pt x="202" y="80"/>
                  <a:pt x="202" y="80"/>
                  <a:pt x="202" y="80"/>
                </a:cubicBezTo>
                <a:cubicBezTo>
                  <a:pt x="201" y="88"/>
                  <a:pt x="203" y="95"/>
                  <a:pt x="205" y="101"/>
                </a:cubicBezTo>
                <a:cubicBezTo>
                  <a:pt x="207" y="106"/>
                  <a:pt x="210" y="109"/>
                  <a:pt x="214" y="111"/>
                </a:cubicBezTo>
                <a:cubicBezTo>
                  <a:pt x="219" y="128"/>
                  <a:pt x="226" y="140"/>
                  <a:pt x="234" y="149"/>
                </a:cubicBezTo>
                <a:cubicBezTo>
                  <a:pt x="243" y="158"/>
                  <a:pt x="255" y="164"/>
                  <a:pt x="268" y="166"/>
                </a:cubicBezTo>
                <a:cubicBezTo>
                  <a:pt x="269" y="166"/>
                  <a:pt x="269" y="166"/>
                  <a:pt x="269" y="166"/>
                </a:cubicBezTo>
                <a:cubicBezTo>
                  <a:pt x="270" y="166"/>
                  <a:pt x="270" y="166"/>
                  <a:pt x="270" y="166"/>
                </a:cubicBezTo>
                <a:cubicBezTo>
                  <a:pt x="284" y="163"/>
                  <a:pt x="295" y="157"/>
                  <a:pt x="304" y="148"/>
                </a:cubicBezTo>
                <a:cubicBezTo>
                  <a:pt x="313" y="139"/>
                  <a:pt x="319" y="127"/>
                  <a:pt x="323" y="111"/>
                </a:cubicBezTo>
                <a:cubicBezTo>
                  <a:pt x="327" y="109"/>
                  <a:pt x="330" y="105"/>
                  <a:pt x="332" y="100"/>
                </a:cubicBezTo>
                <a:cubicBezTo>
                  <a:pt x="334" y="95"/>
                  <a:pt x="335" y="88"/>
                  <a:pt x="335" y="80"/>
                </a:cubicBezTo>
                <a:cubicBezTo>
                  <a:pt x="335" y="77"/>
                  <a:pt x="335" y="77"/>
                  <a:pt x="335" y="77"/>
                </a:cubicBezTo>
                <a:cubicBezTo>
                  <a:pt x="332" y="75"/>
                  <a:pt x="332" y="75"/>
                  <a:pt x="332" y="75"/>
                </a:cubicBezTo>
                <a:cubicBezTo>
                  <a:pt x="332" y="75"/>
                  <a:pt x="332" y="75"/>
                  <a:pt x="331" y="74"/>
                </a:cubicBezTo>
                <a:close/>
                <a:moveTo>
                  <a:pt x="214" y="86"/>
                </a:moveTo>
                <a:cubicBezTo>
                  <a:pt x="217" y="85"/>
                  <a:pt x="221" y="85"/>
                  <a:pt x="222" y="86"/>
                </a:cubicBezTo>
                <a:cubicBezTo>
                  <a:pt x="224" y="80"/>
                  <a:pt x="225" y="73"/>
                  <a:pt x="227" y="67"/>
                </a:cubicBezTo>
                <a:cubicBezTo>
                  <a:pt x="240" y="77"/>
                  <a:pt x="264" y="78"/>
                  <a:pt x="285" y="60"/>
                </a:cubicBezTo>
                <a:cubicBezTo>
                  <a:pt x="285" y="60"/>
                  <a:pt x="285" y="60"/>
                  <a:pt x="285" y="60"/>
                </a:cubicBezTo>
                <a:cubicBezTo>
                  <a:pt x="281" y="70"/>
                  <a:pt x="281" y="70"/>
                  <a:pt x="281" y="70"/>
                </a:cubicBezTo>
                <a:cubicBezTo>
                  <a:pt x="285" y="71"/>
                  <a:pt x="285" y="71"/>
                  <a:pt x="285" y="71"/>
                </a:cubicBezTo>
                <a:cubicBezTo>
                  <a:pt x="289" y="64"/>
                  <a:pt x="289" y="64"/>
                  <a:pt x="289" y="64"/>
                </a:cubicBezTo>
                <a:cubicBezTo>
                  <a:pt x="288" y="69"/>
                  <a:pt x="288" y="69"/>
                  <a:pt x="288" y="69"/>
                </a:cubicBezTo>
                <a:cubicBezTo>
                  <a:pt x="292" y="70"/>
                  <a:pt x="292" y="70"/>
                  <a:pt x="292" y="70"/>
                </a:cubicBezTo>
                <a:cubicBezTo>
                  <a:pt x="295" y="62"/>
                  <a:pt x="295" y="62"/>
                  <a:pt x="295" y="62"/>
                </a:cubicBezTo>
                <a:cubicBezTo>
                  <a:pt x="299" y="65"/>
                  <a:pt x="305" y="68"/>
                  <a:pt x="310" y="66"/>
                </a:cubicBezTo>
                <a:cubicBezTo>
                  <a:pt x="312" y="72"/>
                  <a:pt x="313" y="77"/>
                  <a:pt x="314" y="84"/>
                </a:cubicBezTo>
                <a:cubicBezTo>
                  <a:pt x="317" y="86"/>
                  <a:pt x="317" y="86"/>
                  <a:pt x="317" y="86"/>
                </a:cubicBezTo>
                <a:cubicBezTo>
                  <a:pt x="319" y="86"/>
                  <a:pt x="321" y="86"/>
                  <a:pt x="323" y="86"/>
                </a:cubicBezTo>
                <a:cubicBezTo>
                  <a:pt x="322" y="90"/>
                  <a:pt x="322" y="93"/>
                  <a:pt x="321" y="96"/>
                </a:cubicBezTo>
                <a:cubicBezTo>
                  <a:pt x="319" y="99"/>
                  <a:pt x="318" y="100"/>
                  <a:pt x="316" y="101"/>
                </a:cubicBezTo>
                <a:cubicBezTo>
                  <a:pt x="313" y="102"/>
                  <a:pt x="313" y="102"/>
                  <a:pt x="313" y="102"/>
                </a:cubicBezTo>
                <a:cubicBezTo>
                  <a:pt x="312" y="105"/>
                  <a:pt x="312" y="105"/>
                  <a:pt x="312" y="105"/>
                </a:cubicBezTo>
                <a:cubicBezTo>
                  <a:pt x="308" y="120"/>
                  <a:pt x="303" y="132"/>
                  <a:pt x="295" y="139"/>
                </a:cubicBezTo>
                <a:cubicBezTo>
                  <a:pt x="288" y="147"/>
                  <a:pt x="279" y="151"/>
                  <a:pt x="268" y="154"/>
                </a:cubicBezTo>
                <a:cubicBezTo>
                  <a:pt x="259" y="152"/>
                  <a:pt x="250" y="147"/>
                  <a:pt x="243" y="140"/>
                </a:cubicBezTo>
                <a:cubicBezTo>
                  <a:pt x="235" y="132"/>
                  <a:pt x="229" y="121"/>
                  <a:pt x="225" y="105"/>
                </a:cubicBezTo>
                <a:cubicBezTo>
                  <a:pt x="224" y="102"/>
                  <a:pt x="224" y="102"/>
                  <a:pt x="224" y="102"/>
                </a:cubicBezTo>
                <a:cubicBezTo>
                  <a:pt x="221" y="101"/>
                  <a:pt x="221" y="101"/>
                  <a:pt x="221" y="101"/>
                </a:cubicBezTo>
                <a:cubicBezTo>
                  <a:pt x="219" y="100"/>
                  <a:pt x="217" y="99"/>
                  <a:pt x="216" y="96"/>
                </a:cubicBezTo>
                <a:cubicBezTo>
                  <a:pt x="215" y="93"/>
                  <a:pt x="214" y="90"/>
                  <a:pt x="214" y="86"/>
                </a:cubicBezTo>
                <a:close/>
                <a:moveTo>
                  <a:pt x="193" y="166"/>
                </a:moveTo>
                <a:cubicBezTo>
                  <a:pt x="191" y="166"/>
                  <a:pt x="191" y="166"/>
                  <a:pt x="191" y="166"/>
                </a:cubicBezTo>
                <a:cubicBezTo>
                  <a:pt x="189" y="168"/>
                  <a:pt x="189" y="168"/>
                  <a:pt x="189" y="168"/>
                </a:cubicBezTo>
                <a:cubicBezTo>
                  <a:pt x="175" y="180"/>
                  <a:pt x="167" y="197"/>
                  <a:pt x="162" y="215"/>
                </a:cubicBezTo>
                <a:cubicBezTo>
                  <a:pt x="158" y="232"/>
                  <a:pt x="157" y="249"/>
                  <a:pt x="156" y="262"/>
                </a:cubicBezTo>
                <a:cubicBezTo>
                  <a:pt x="156" y="269"/>
                  <a:pt x="156" y="269"/>
                  <a:pt x="156" y="269"/>
                </a:cubicBezTo>
                <a:cubicBezTo>
                  <a:pt x="163" y="269"/>
                  <a:pt x="163" y="269"/>
                  <a:pt x="163" y="269"/>
                </a:cubicBezTo>
                <a:cubicBezTo>
                  <a:pt x="375" y="269"/>
                  <a:pt x="375" y="269"/>
                  <a:pt x="375" y="269"/>
                </a:cubicBezTo>
                <a:cubicBezTo>
                  <a:pt x="381" y="269"/>
                  <a:pt x="381" y="269"/>
                  <a:pt x="381" y="269"/>
                </a:cubicBezTo>
                <a:cubicBezTo>
                  <a:pt x="381" y="263"/>
                  <a:pt x="381" y="263"/>
                  <a:pt x="381" y="263"/>
                </a:cubicBezTo>
                <a:cubicBezTo>
                  <a:pt x="383" y="247"/>
                  <a:pt x="380" y="228"/>
                  <a:pt x="375" y="210"/>
                </a:cubicBezTo>
                <a:cubicBezTo>
                  <a:pt x="369" y="192"/>
                  <a:pt x="361" y="176"/>
                  <a:pt x="350" y="167"/>
                </a:cubicBezTo>
                <a:cubicBezTo>
                  <a:pt x="348" y="165"/>
                  <a:pt x="348" y="165"/>
                  <a:pt x="348" y="165"/>
                </a:cubicBezTo>
                <a:cubicBezTo>
                  <a:pt x="345" y="165"/>
                  <a:pt x="345" y="165"/>
                  <a:pt x="345" y="165"/>
                </a:cubicBezTo>
                <a:cubicBezTo>
                  <a:pt x="313" y="166"/>
                  <a:pt x="313" y="166"/>
                  <a:pt x="313" y="166"/>
                </a:cubicBezTo>
                <a:cubicBezTo>
                  <a:pt x="313" y="179"/>
                  <a:pt x="313" y="179"/>
                  <a:pt x="313" y="179"/>
                </a:cubicBezTo>
                <a:cubicBezTo>
                  <a:pt x="343" y="178"/>
                  <a:pt x="343" y="178"/>
                  <a:pt x="343" y="178"/>
                </a:cubicBezTo>
                <a:cubicBezTo>
                  <a:pt x="351" y="187"/>
                  <a:pt x="357" y="200"/>
                  <a:pt x="362" y="214"/>
                </a:cubicBezTo>
                <a:cubicBezTo>
                  <a:pt x="366" y="228"/>
                  <a:pt x="369" y="243"/>
                  <a:pt x="368" y="256"/>
                </a:cubicBezTo>
                <a:cubicBezTo>
                  <a:pt x="205" y="256"/>
                  <a:pt x="338" y="256"/>
                  <a:pt x="170" y="256"/>
                </a:cubicBezTo>
                <a:cubicBezTo>
                  <a:pt x="170" y="244"/>
                  <a:pt x="172" y="231"/>
                  <a:pt x="175" y="218"/>
                </a:cubicBezTo>
                <a:cubicBezTo>
                  <a:pt x="179" y="203"/>
                  <a:pt x="185" y="189"/>
                  <a:pt x="196" y="179"/>
                </a:cubicBezTo>
                <a:cubicBezTo>
                  <a:pt x="223" y="180"/>
                  <a:pt x="223" y="180"/>
                  <a:pt x="223" y="180"/>
                </a:cubicBezTo>
                <a:cubicBezTo>
                  <a:pt x="223" y="166"/>
                  <a:pt x="223" y="166"/>
                  <a:pt x="223" y="166"/>
                </a:cubicBezTo>
                <a:cubicBezTo>
                  <a:pt x="193" y="166"/>
                  <a:pt x="193" y="166"/>
                  <a:pt x="193" y="166"/>
                </a:cubicBezTo>
                <a:close/>
                <a:moveTo>
                  <a:pt x="128" y="165"/>
                </a:moveTo>
                <a:cubicBezTo>
                  <a:pt x="129" y="165"/>
                  <a:pt x="129" y="165"/>
                  <a:pt x="129" y="164"/>
                </a:cubicBezTo>
                <a:cubicBezTo>
                  <a:pt x="143" y="170"/>
                  <a:pt x="154" y="177"/>
                  <a:pt x="161" y="186"/>
                </a:cubicBezTo>
                <a:cubicBezTo>
                  <a:pt x="152" y="202"/>
                  <a:pt x="148" y="221"/>
                  <a:pt x="145" y="238"/>
                </a:cubicBezTo>
                <a:cubicBezTo>
                  <a:pt x="4" y="238"/>
                  <a:pt x="4" y="238"/>
                  <a:pt x="4" y="238"/>
                </a:cubicBezTo>
                <a:cubicBezTo>
                  <a:pt x="0" y="218"/>
                  <a:pt x="5" y="179"/>
                  <a:pt x="51" y="165"/>
                </a:cubicBezTo>
                <a:cubicBezTo>
                  <a:pt x="66" y="215"/>
                  <a:pt x="66" y="215"/>
                  <a:pt x="66" y="215"/>
                </a:cubicBezTo>
                <a:cubicBezTo>
                  <a:pt x="82" y="218"/>
                  <a:pt x="98" y="218"/>
                  <a:pt x="115" y="215"/>
                </a:cubicBezTo>
                <a:cubicBezTo>
                  <a:pt x="119" y="198"/>
                  <a:pt x="124" y="182"/>
                  <a:pt x="129" y="165"/>
                </a:cubicBezTo>
                <a:cubicBezTo>
                  <a:pt x="128" y="165"/>
                  <a:pt x="128" y="165"/>
                  <a:pt x="128" y="165"/>
                </a:cubicBezTo>
                <a:close/>
                <a:moveTo>
                  <a:pt x="124" y="85"/>
                </a:moveTo>
                <a:cubicBezTo>
                  <a:pt x="108" y="88"/>
                  <a:pt x="81" y="90"/>
                  <a:pt x="59" y="85"/>
                </a:cubicBezTo>
                <a:cubicBezTo>
                  <a:pt x="57" y="89"/>
                  <a:pt x="57" y="93"/>
                  <a:pt x="56" y="98"/>
                </a:cubicBezTo>
                <a:cubicBezTo>
                  <a:pt x="55" y="105"/>
                  <a:pt x="56" y="112"/>
                  <a:pt x="58" y="119"/>
                </a:cubicBezTo>
                <a:cubicBezTo>
                  <a:pt x="62" y="133"/>
                  <a:pt x="72" y="146"/>
                  <a:pt x="91" y="150"/>
                </a:cubicBezTo>
                <a:cubicBezTo>
                  <a:pt x="111" y="144"/>
                  <a:pt x="122" y="129"/>
                  <a:pt x="126" y="113"/>
                </a:cubicBezTo>
                <a:cubicBezTo>
                  <a:pt x="126" y="113"/>
                  <a:pt x="126" y="113"/>
                  <a:pt x="126" y="113"/>
                </a:cubicBezTo>
                <a:cubicBezTo>
                  <a:pt x="127" y="105"/>
                  <a:pt x="127" y="98"/>
                  <a:pt x="126" y="91"/>
                </a:cubicBezTo>
                <a:cubicBezTo>
                  <a:pt x="125" y="89"/>
                  <a:pt x="125" y="87"/>
                  <a:pt x="124" y="85"/>
                </a:cubicBezTo>
                <a:close/>
                <a:moveTo>
                  <a:pt x="455" y="158"/>
                </a:moveTo>
                <a:cubicBezTo>
                  <a:pt x="455" y="164"/>
                  <a:pt x="455" y="164"/>
                  <a:pt x="455" y="164"/>
                </a:cubicBezTo>
                <a:cubicBezTo>
                  <a:pt x="452" y="170"/>
                  <a:pt x="452" y="170"/>
                  <a:pt x="452" y="170"/>
                </a:cubicBezTo>
                <a:cubicBezTo>
                  <a:pt x="457" y="204"/>
                  <a:pt x="457" y="204"/>
                  <a:pt x="457" y="204"/>
                </a:cubicBezTo>
                <a:cubicBezTo>
                  <a:pt x="478" y="159"/>
                  <a:pt x="478" y="159"/>
                  <a:pt x="478" y="159"/>
                </a:cubicBezTo>
                <a:cubicBezTo>
                  <a:pt x="510" y="158"/>
                  <a:pt x="510" y="158"/>
                  <a:pt x="510" y="158"/>
                </a:cubicBezTo>
                <a:cubicBezTo>
                  <a:pt x="526" y="174"/>
                  <a:pt x="537" y="210"/>
                  <a:pt x="534" y="234"/>
                </a:cubicBezTo>
                <a:cubicBezTo>
                  <a:pt x="396" y="234"/>
                  <a:pt x="396" y="234"/>
                  <a:pt x="396" y="234"/>
                </a:cubicBezTo>
                <a:cubicBezTo>
                  <a:pt x="392" y="213"/>
                  <a:pt x="384" y="189"/>
                  <a:pt x="371" y="172"/>
                </a:cubicBezTo>
                <a:cubicBezTo>
                  <a:pt x="374" y="167"/>
                  <a:pt x="377" y="163"/>
                  <a:pt x="382" y="159"/>
                </a:cubicBezTo>
                <a:cubicBezTo>
                  <a:pt x="410" y="159"/>
                  <a:pt x="410" y="159"/>
                  <a:pt x="410" y="159"/>
                </a:cubicBezTo>
                <a:cubicBezTo>
                  <a:pt x="437" y="204"/>
                  <a:pt x="437" y="204"/>
                  <a:pt x="437" y="204"/>
                </a:cubicBezTo>
                <a:cubicBezTo>
                  <a:pt x="443" y="170"/>
                  <a:pt x="443" y="170"/>
                  <a:pt x="443" y="170"/>
                </a:cubicBezTo>
                <a:cubicBezTo>
                  <a:pt x="439" y="164"/>
                  <a:pt x="439" y="164"/>
                  <a:pt x="439" y="164"/>
                </a:cubicBezTo>
                <a:cubicBezTo>
                  <a:pt x="439" y="158"/>
                  <a:pt x="439" y="158"/>
                  <a:pt x="439" y="158"/>
                </a:cubicBezTo>
                <a:cubicBezTo>
                  <a:pt x="446" y="158"/>
                  <a:pt x="448" y="158"/>
                  <a:pt x="455" y="158"/>
                </a:cubicBezTo>
                <a:close/>
                <a:moveTo>
                  <a:pt x="479" y="70"/>
                </a:moveTo>
                <a:cubicBezTo>
                  <a:pt x="466" y="73"/>
                  <a:pt x="447" y="75"/>
                  <a:pt x="433" y="67"/>
                </a:cubicBezTo>
                <a:cubicBezTo>
                  <a:pt x="427" y="63"/>
                  <a:pt x="418" y="70"/>
                  <a:pt x="412" y="69"/>
                </a:cubicBezTo>
                <a:cubicBezTo>
                  <a:pt x="409" y="74"/>
                  <a:pt x="408" y="78"/>
                  <a:pt x="407" y="83"/>
                </a:cubicBezTo>
                <a:cubicBezTo>
                  <a:pt x="406" y="87"/>
                  <a:pt x="406" y="87"/>
                  <a:pt x="406" y="87"/>
                </a:cubicBezTo>
                <a:cubicBezTo>
                  <a:pt x="402" y="87"/>
                  <a:pt x="402" y="87"/>
                  <a:pt x="402" y="87"/>
                </a:cubicBezTo>
                <a:cubicBezTo>
                  <a:pt x="401" y="87"/>
                  <a:pt x="400" y="87"/>
                  <a:pt x="400" y="87"/>
                </a:cubicBezTo>
                <a:cubicBezTo>
                  <a:pt x="399" y="87"/>
                  <a:pt x="399" y="87"/>
                  <a:pt x="399" y="88"/>
                </a:cubicBezTo>
                <a:cubicBezTo>
                  <a:pt x="399" y="92"/>
                  <a:pt x="399" y="96"/>
                  <a:pt x="400" y="99"/>
                </a:cubicBezTo>
                <a:cubicBezTo>
                  <a:pt x="401" y="101"/>
                  <a:pt x="403" y="103"/>
                  <a:pt x="405" y="103"/>
                </a:cubicBezTo>
                <a:cubicBezTo>
                  <a:pt x="407" y="104"/>
                  <a:pt x="407" y="104"/>
                  <a:pt x="407" y="104"/>
                </a:cubicBezTo>
                <a:cubicBezTo>
                  <a:pt x="408" y="106"/>
                  <a:pt x="408" y="106"/>
                  <a:pt x="408" y="106"/>
                </a:cubicBezTo>
                <a:cubicBezTo>
                  <a:pt x="410" y="114"/>
                  <a:pt x="412" y="121"/>
                  <a:pt x="415" y="126"/>
                </a:cubicBezTo>
                <a:cubicBezTo>
                  <a:pt x="418" y="132"/>
                  <a:pt x="422" y="136"/>
                  <a:pt x="427" y="138"/>
                </a:cubicBezTo>
                <a:cubicBezTo>
                  <a:pt x="429" y="139"/>
                  <a:pt x="436" y="140"/>
                  <a:pt x="443" y="140"/>
                </a:cubicBezTo>
                <a:cubicBezTo>
                  <a:pt x="451" y="140"/>
                  <a:pt x="459" y="140"/>
                  <a:pt x="461" y="139"/>
                </a:cubicBezTo>
                <a:cubicBezTo>
                  <a:pt x="467" y="137"/>
                  <a:pt x="471" y="133"/>
                  <a:pt x="474" y="127"/>
                </a:cubicBezTo>
                <a:cubicBezTo>
                  <a:pt x="478" y="121"/>
                  <a:pt x="480" y="114"/>
                  <a:pt x="482" y="106"/>
                </a:cubicBezTo>
                <a:cubicBezTo>
                  <a:pt x="483" y="104"/>
                  <a:pt x="483" y="104"/>
                  <a:pt x="483" y="104"/>
                </a:cubicBezTo>
                <a:cubicBezTo>
                  <a:pt x="485" y="103"/>
                  <a:pt x="485" y="103"/>
                  <a:pt x="485" y="103"/>
                </a:cubicBezTo>
                <a:cubicBezTo>
                  <a:pt x="487" y="103"/>
                  <a:pt x="488" y="101"/>
                  <a:pt x="489" y="98"/>
                </a:cubicBezTo>
                <a:cubicBezTo>
                  <a:pt x="490" y="96"/>
                  <a:pt x="491" y="92"/>
                  <a:pt x="491" y="88"/>
                </a:cubicBezTo>
                <a:cubicBezTo>
                  <a:pt x="491" y="87"/>
                  <a:pt x="491" y="87"/>
                  <a:pt x="490" y="87"/>
                </a:cubicBezTo>
                <a:cubicBezTo>
                  <a:pt x="489" y="87"/>
                  <a:pt x="489" y="87"/>
                  <a:pt x="488" y="87"/>
                </a:cubicBezTo>
                <a:cubicBezTo>
                  <a:pt x="484" y="87"/>
                  <a:pt x="484" y="87"/>
                  <a:pt x="484" y="87"/>
                </a:cubicBezTo>
                <a:cubicBezTo>
                  <a:pt x="483" y="83"/>
                  <a:pt x="483" y="83"/>
                  <a:pt x="483" y="83"/>
                </a:cubicBezTo>
                <a:cubicBezTo>
                  <a:pt x="482" y="79"/>
                  <a:pt x="481" y="74"/>
                  <a:pt x="479" y="70"/>
                </a:cubicBezTo>
                <a:close/>
              </a:path>
            </a:pathLst>
          </a:custGeom>
          <a:solidFill>
            <a:srgbClr val="584F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p>
        </p:txBody>
      </p:sp>
      <p:sp>
        <p:nvSpPr>
          <p:cNvPr id="26" name="Freeform 537">
            <a:extLst>
              <a:ext uri="{FF2B5EF4-FFF2-40B4-BE49-F238E27FC236}">
                <a16:creationId xmlns="" xmlns:a16="http://schemas.microsoft.com/office/drawing/2014/main" id="{A591E121-39B2-4D7B-8140-5A7FB3CD272B}"/>
              </a:ext>
            </a:extLst>
          </p:cNvPr>
          <p:cNvSpPr>
            <a:spLocks noChangeArrowheads="1"/>
          </p:cNvSpPr>
          <p:nvPr/>
        </p:nvSpPr>
        <p:spPr bwMode="auto">
          <a:xfrm>
            <a:off x="3119669" y="2931961"/>
            <a:ext cx="576064" cy="576064"/>
          </a:xfrm>
          <a:custGeom>
            <a:avLst/>
            <a:gdLst>
              <a:gd name="T0" fmla="*/ 502 w 526"/>
              <a:gd name="T1" fmla="*/ 140 h 561"/>
              <a:gd name="T2" fmla="*/ 356 w 526"/>
              <a:gd name="T3" fmla="*/ 111 h 561"/>
              <a:gd name="T4" fmla="*/ 164 w 526"/>
              <a:gd name="T5" fmla="*/ 111 h 561"/>
              <a:gd name="T6" fmla="*/ 53 w 526"/>
              <a:gd name="T7" fmla="*/ 111 h 561"/>
              <a:gd name="T8" fmla="*/ 70 w 526"/>
              <a:gd name="T9" fmla="*/ 280 h 561"/>
              <a:gd name="T10" fmla="*/ 99 w 526"/>
              <a:gd name="T11" fmla="*/ 455 h 561"/>
              <a:gd name="T12" fmla="*/ 263 w 526"/>
              <a:gd name="T13" fmla="*/ 560 h 561"/>
              <a:gd name="T14" fmla="*/ 420 w 526"/>
              <a:gd name="T15" fmla="*/ 455 h 561"/>
              <a:gd name="T16" fmla="*/ 455 w 526"/>
              <a:gd name="T17" fmla="*/ 280 h 561"/>
              <a:gd name="T18" fmla="*/ 99 w 526"/>
              <a:gd name="T19" fmla="*/ 426 h 561"/>
              <a:gd name="T20" fmla="*/ 47 w 526"/>
              <a:gd name="T21" fmla="*/ 402 h 561"/>
              <a:gd name="T22" fmla="*/ 88 w 526"/>
              <a:gd name="T23" fmla="*/ 303 h 561"/>
              <a:gd name="T24" fmla="*/ 158 w 526"/>
              <a:gd name="T25" fmla="*/ 414 h 561"/>
              <a:gd name="T26" fmla="*/ 140 w 526"/>
              <a:gd name="T27" fmla="*/ 303 h 561"/>
              <a:gd name="T28" fmla="*/ 111 w 526"/>
              <a:gd name="T29" fmla="*/ 280 h 561"/>
              <a:gd name="T30" fmla="*/ 140 w 526"/>
              <a:gd name="T31" fmla="*/ 280 h 561"/>
              <a:gd name="T32" fmla="*/ 146 w 526"/>
              <a:gd name="T33" fmla="*/ 210 h 561"/>
              <a:gd name="T34" fmla="*/ 88 w 526"/>
              <a:gd name="T35" fmla="*/ 257 h 561"/>
              <a:gd name="T36" fmla="*/ 47 w 526"/>
              <a:gd name="T37" fmla="*/ 158 h 561"/>
              <a:gd name="T38" fmla="*/ 158 w 526"/>
              <a:gd name="T39" fmla="*/ 140 h 561"/>
              <a:gd name="T40" fmla="*/ 344 w 526"/>
              <a:gd name="T41" fmla="*/ 187 h 561"/>
              <a:gd name="T42" fmla="*/ 321 w 526"/>
              <a:gd name="T43" fmla="*/ 175 h 561"/>
              <a:gd name="T44" fmla="*/ 338 w 526"/>
              <a:gd name="T45" fmla="*/ 152 h 561"/>
              <a:gd name="T46" fmla="*/ 263 w 526"/>
              <a:gd name="T47" fmla="*/ 29 h 561"/>
              <a:gd name="T48" fmla="*/ 327 w 526"/>
              <a:gd name="T49" fmla="*/ 122 h 561"/>
              <a:gd name="T50" fmla="*/ 193 w 526"/>
              <a:gd name="T51" fmla="*/ 122 h 561"/>
              <a:gd name="T52" fmla="*/ 187 w 526"/>
              <a:gd name="T53" fmla="*/ 152 h 561"/>
              <a:gd name="T54" fmla="*/ 222 w 526"/>
              <a:gd name="T55" fmla="*/ 163 h 561"/>
              <a:gd name="T56" fmla="*/ 181 w 526"/>
              <a:gd name="T57" fmla="*/ 187 h 561"/>
              <a:gd name="T58" fmla="*/ 181 w 526"/>
              <a:gd name="T59" fmla="*/ 367 h 561"/>
              <a:gd name="T60" fmla="*/ 199 w 526"/>
              <a:gd name="T61" fmla="*/ 385 h 561"/>
              <a:gd name="T62" fmla="*/ 187 w 526"/>
              <a:gd name="T63" fmla="*/ 408 h 561"/>
              <a:gd name="T64" fmla="*/ 263 w 526"/>
              <a:gd name="T65" fmla="*/ 531 h 561"/>
              <a:gd name="T66" fmla="*/ 193 w 526"/>
              <a:gd name="T67" fmla="*/ 437 h 561"/>
              <a:gd name="T68" fmla="*/ 327 w 526"/>
              <a:gd name="T69" fmla="*/ 437 h 561"/>
              <a:gd name="T70" fmla="*/ 338 w 526"/>
              <a:gd name="T71" fmla="*/ 408 h 561"/>
              <a:gd name="T72" fmla="*/ 298 w 526"/>
              <a:gd name="T73" fmla="*/ 396 h 561"/>
              <a:gd name="T74" fmla="*/ 344 w 526"/>
              <a:gd name="T75" fmla="*/ 367 h 561"/>
              <a:gd name="T76" fmla="*/ 350 w 526"/>
              <a:gd name="T77" fmla="*/ 332 h 561"/>
              <a:gd name="T78" fmla="*/ 304 w 526"/>
              <a:gd name="T79" fmla="*/ 356 h 561"/>
              <a:gd name="T80" fmla="*/ 216 w 526"/>
              <a:gd name="T81" fmla="*/ 356 h 561"/>
              <a:gd name="T82" fmla="*/ 169 w 526"/>
              <a:gd name="T83" fmla="*/ 280 h 561"/>
              <a:gd name="T84" fmla="*/ 216 w 526"/>
              <a:gd name="T85" fmla="*/ 204 h 561"/>
              <a:gd name="T86" fmla="*/ 304 w 526"/>
              <a:gd name="T87" fmla="*/ 204 h 561"/>
              <a:gd name="T88" fmla="*/ 350 w 526"/>
              <a:gd name="T89" fmla="*/ 280 h 561"/>
              <a:gd name="T90" fmla="*/ 420 w 526"/>
              <a:gd name="T91" fmla="*/ 134 h 561"/>
              <a:gd name="T92" fmla="*/ 478 w 526"/>
              <a:gd name="T93" fmla="*/ 158 h 561"/>
              <a:gd name="T94" fmla="*/ 432 w 526"/>
              <a:gd name="T95" fmla="*/ 257 h 561"/>
              <a:gd name="T96" fmla="*/ 368 w 526"/>
              <a:gd name="T97" fmla="*/ 140 h 561"/>
              <a:gd name="T98" fmla="*/ 379 w 526"/>
              <a:gd name="T99" fmla="*/ 251 h 561"/>
              <a:gd name="T100" fmla="*/ 408 w 526"/>
              <a:gd name="T101" fmla="*/ 280 h 561"/>
              <a:gd name="T102" fmla="*/ 379 w 526"/>
              <a:gd name="T103" fmla="*/ 280 h 561"/>
              <a:gd name="T104" fmla="*/ 478 w 526"/>
              <a:gd name="T105" fmla="*/ 402 h 561"/>
              <a:gd name="T106" fmla="*/ 420 w 526"/>
              <a:gd name="T107" fmla="*/ 426 h 561"/>
              <a:gd name="T108" fmla="*/ 379 w 526"/>
              <a:gd name="T109" fmla="*/ 350 h 561"/>
              <a:gd name="T110" fmla="*/ 449 w 526"/>
              <a:gd name="T111" fmla="*/ 321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6" h="561">
                <a:moveTo>
                  <a:pt x="502" y="140"/>
                </a:moveTo>
                <a:lnTo>
                  <a:pt x="502" y="140"/>
                </a:lnTo>
                <a:cubicBezTo>
                  <a:pt x="490" y="117"/>
                  <a:pt x="461" y="105"/>
                  <a:pt x="420" y="105"/>
                </a:cubicBezTo>
                <a:cubicBezTo>
                  <a:pt x="403" y="105"/>
                  <a:pt x="379" y="105"/>
                  <a:pt x="356" y="111"/>
                </a:cubicBezTo>
                <a:cubicBezTo>
                  <a:pt x="333" y="47"/>
                  <a:pt x="298" y="0"/>
                  <a:pt x="263" y="0"/>
                </a:cubicBezTo>
                <a:cubicBezTo>
                  <a:pt x="222" y="0"/>
                  <a:pt x="187" y="47"/>
                  <a:pt x="164" y="111"/>
                </a:cubicBezTo>
                <a:cubicBezTo>
                  <a:pt x="140" y="105"/>
                  <a:pt x="123" y="105"/>
                  <a:pt x="99" y="105"/>
                </a:cubicBezTo>
                <a:cubicBezTo>
                  <a:pt x="82" y="105"/>
                  <a:pt x="64" y="111"/>
                  <a:pt x="53" y="111"/>
                </a:cubicBezTo>
                <a:cubicBezTo>
                  <a:pt x="35" y="117"/>
                  <a:pt x="24" y="128"/>
                  <a:pt x="18" y="140"/>
                </a:cubicBezTo>
                <a:cubicBezTo>
                  <a:pt x="0" y="175"/>
                  <a:pt x="18" y="227"/>
                  <a:pt x="70" y="280"/>
                </a:cubicBezTo>
                <a:cubicBezTo>
                  <a:pt x="18" y="332"/>
                  <a:pt x="0" y="385"/>
                  <a:pt x="18" y="420"/>
                </a:cubicBezTo>
                <a:cubicBezTo>
                  <a:pt x="30" y="443"/>
                  <a:pt x="64" y="455"/>
                  <a:pt x="99" y="455"/>
                </a:cubicBezTo>
                <a:cubicBezTo>
                  <a:pt x="123" y="455"/>
                  <a:pt x="140" y="449"/>
                  <a:pt x="164" y="449"/>
                </a:cubicBezTo>
                <a:cubicBezTo>
                  <a:pt x="187" y="513"/>
                  <a:pt x="222" y="560"/>
                  <a:pt x="263" y="560"/>
                </a:cubicBezTo>
                <a:cubicBezTo>
                  <a:pt x="298" y="560"/>
                  <a:pt x="333" y="513"/>
                  <a:pt x="356" y="449"/>
                </a:cubicBezTo>
                <a:cubicBezTo>
                  <a:pt x="379" y="449"/>
                  <a:pt x="403" y="455"/>
                  <a:pt x="420" y="455"/>
                </a:cubicBezTo>
                <a:cubicBezTo>
                  <a:pt x="461" y="455"/>
                  <a:pt x="490" y="443"/>
                  <a:pt x="502" y="420"/>
                </a:cubicBezTo>
                <a:cubicBezTo>
                  <a:pt x="525" y="385"/>
                  <a:pt x="502" y="332"/>
                  <a:pt x="455" y="280"/>
                </a:cubicBezTo>
                <a:cubicBezTo>
                  <a:pt x="502" y="227"/>
                  <a:pt x="525" y="175"/>
                  <a:pt x="502" y="140"/>
                </a:cubicBezTo>
                <a:close/>
                <a:moveTo>
                  <a:pt x="99" y="426"/>
                </a:moveTo>
                <a:lnTo>
                  <a:pt x="99" y="426"/>
                </a:lnTo>
                <a:cubicBezTo>
                  <a:pt x="70" y="426"/>
                  <a:pt x="53" y="414"/>
                  <a:pt x="47" y="402"/>
                </a:cubicBezTo>
                <a:cubicBezTo>
                  <a:pt x="35" y="391"/>
                  <a:pt x="47" y="356"/>
                  <a:pt x="70" y="321"/>
                </a:cubicBezTo>
                <a:cubicBezTo>
                  <a:pt x="76" y="315"/>
                  <a:pt x="82" y="309"/>
                  <a:pt x="88" y="303"/>
                </a:cubicBezTo>
                <a:cubicBezTo>
                  <a:pt x="105" y="315"/>
                  <a:pt x="123" y="332"/>
                  <a:pt x="146" y="350"/>
                </a:cubicBezTo>
                <a:cubicBezTo>
                  <a:pt x="146" y="373"/>
                  <a:pt x="152" y="396"/>
                  <a:pt x="158" y="414"/>
                </a:cubicBezTo>
                <a:cubicBezTo>
                  <a:pt x="134" y="420"/>
                  <a:pt x="117" y="426"/>
                  <a:pt x="99" y="426"/>
                </a:cubicBezTo>
                <a:close/>
                <a:moveTo>
                  <a:pt x="140" y="303"/>
                </a:moveTo>
                <a:lnTo>
                  <a:pt x="140" y="303"/>
                </a:lnTo>
                <a:cubicBezTo>
                  <a:pt x="129" y="297"/>
                  <a:pt x="123" y="286"/>
                  <a:pt x="111" y="280"/>
                </a:cubicBezTo>
                <a:cubicBezTo>
                  <a:pt x="123" y="268"/>
                  <a:pt x="129" y="262"/>
                  <a:pt x="140" y="251"/>
                </a:cubicBezTo>
                <a:cubicBezTo>
                  <a:pt x="140" y="262"/>
                  <a:pt x="140" y="268"/>
                  <a:pt x="140" y="280"/>
                </a:cubicBezTo>
                <a:cubicBezTo>
                  <a:pt x="140" y="286"/>
                  <a:pt x="140" y="297"/>
                  <a:pt x="140" y="303"/>
                </a:cubicBezTo>
                <a:close/>
                <a:moveTo>
                  <a:pt x="146" y="210"/>
                </a:moveTo>
                <a:lnTo>
                  <a:pt x="146" y="210"/>
                </a:lnTo>
                <a:cubicBezTo>
                  <a:pt x="123" y="227"/>
                  <a:pt x="105" y="245"/>
                  <a:pt x="88" y="257"/>
                </a:cubicBezTo>
                <a:cubicBezTo>
                  <a:pt x="82" y="251"/>
                  <a:pt x="76" y="245"/>
                  <a:pt x="70" y="233"/>
                </a:cubicBezTo>
                <a:cubicBezTo>
                  <a:pt x="47" y="204"/>
                  <a:pt x="35" y="169"/>
                  <a:pt x="47" y="158"/>
                </a:cubicBezTo>
                <a:cubicBezTo>
                  <a:pt x="53" y="146"/>
                  <a:pt x="70" y="134"/>
                  <a:pt x="99" y="134"/>
                </a:cubicBezTo>
                <a:cubicBezTo>
                  <a:pt x="117" y="134"/>
                  <a:pt x="134" y="140"/>
                  <a:pt x="158" y="140"/>
                </a:cubicBezTo>
                <a:cubicBezTo>
                  <a:pt x="152" y="163"/>
                  <a:pt x="146" y="187"/>
                  <a:pt x="146" y="210"/>
                </a:cubicBezTo>
                <a:close/>
                <a:moveTo>
                  <a:pt x="344" y="187"/>
                </a:moveTo>
                <a:lnTo>
                  <a:pt x="344" y="187"/>
                </a:lnTo>
                <a:cubicBezTo>
                  <a:pt x="338" y="187"/>
                  <a:pt x="327" y="181"/>
                  <a:pt x="321" y="175"/>
                </a:cubicBezTo>
                <a:cubicBezTo>
                  <a:pt x="315" y="169"/>
                  <a:pt x="304" y="169"/>
                  <a:pt x="298" y="163"/>
                </a:cubicBezTo>
                <a:cubicBezTo>
                  <a:pt x="309" y="158"/>
                  <a:pt x="321" y="152"/>
                  <a:pt x="338" y="152"/>
                </a:cubicBezTo>
                <a:cubicBezTo>
                  <a:pt x="338" y="163"/>
                  <a:pt x="338" y="175"/>
                  <a:pt x="344" y="187"/>
                </a:cubicBezTo>
                <a:close/>
                <a:moveTo>
                  <a:pt x="263" y="29"/>
                </a:moveTo>
                <a:lnTo>
                  <a:pt x="263" y="29"/>
                </a:lnTo>
                <a:cubicBezTo>
                  <a:pt x="280" y="29"/>
                  <a:pt x="309" y="64"/>
                  <a:pt x="327" y="122"/>
                </a:cubicBezTo>
                <a:cubicBezTo>
                  <a:pt x="304" y="128"/>
                  <a:pt x="286" y="134"/>
                  <a:pt x="263" y="146"/>
                </a:cubicBezTo>
                <a:cubicBezTo>
                  <a:pt x="239" y="134"/>
                  <a:pt x="216" y="128"/>
                  <a:pt x="193" y="122"/>
                </a:cubicBezTo>
                <a:cubicBezTo>
                  <a:pt x="216" y="64"/>
                  <a:pt x="239" y="29"/>
                  <a:pt x="263" y="29"/>
                </a:cubicBezTo>
                <a:close/>
                <a:moveTo>
                  <a:pt x="187" y="152"/>
                </a:moveTo>
                <a:lnTo>
                  <a:pt x="187" y="152"/>
                </a:lnTo>
                <a:cubicBezTo>
                  <a:pt x="199" y="152"/>
                  <a:pt x="210" y="158"/>
                  <a:pt x="222" y="163"/>
                </a:cubicBezTo>
                <a:cubicBezTo>
                  <a:pt x="216" y="169"/>
                  <a:pt x="210" y="169"/>
                  <a:pt x="199" y="175"/>
                </a:cubicBezTo>
                <a:cubicBezTo>
                  <a:pt x="193" y="181"/>
                  <a:pt x="187" y="187"/>
                  <a:pt x="181" y="187"/>
                </a:cubicBezTo>
                <a:cubicBezTo>
                  <a:pt x="181" y="175"/>
                  <a:pt x="181" y="163"/>
                  <a:pt x="187" y="152"/>
                </a:cubicBezTo>
                <a:close/>
                <a:moveTo>
                  <a:pt x="181" y="367"/>
                </a:moveTo>
                <a:lnTo>
                  <a:pt x="181" y="367"/>
                </a:lnTo>
                <a:cubicBezTo>
                  <a:pt x="187" y="373"/>
                  <a:pt x="193" y="379"/>
                  <a:pt x="199" y="385"/>
                </a:cubicBezTo>
                <a:cubicBezTo>
                  <a:pt x="210" y="391"/>
                  <a:pt x="216" y="391"/>
                  <a:pt x="222" y="396"/>
                </a:cubicBezTo>
                <a:cubicBezTo>
                  <a:pt x="210" y="402"/>
                  <a:pt x="199" y="408"/>
                  <a:pt x="187" y="408"/>
                </a:cubicBezTo>
                <a:cubicBezTo>
                  <a:pt x="181" y="396"/>
                  <a:pt x="181" y="385"/>
                  <a:pt x="181" y="367"/>
                </a:cubicBezTo>
                <a:close/>
                <a:moveTo>
                  <a:pt x="263" y="531"/>
                </a:moveTo>
                <a:lnTo>
                  <a:pt x="263" y="531"/>
                </a:lnTo>
                <a:cubicBezTo>
                  <a:pt x="239" y="531"/>
                  <a:pt x="216" y="495"/>
                  <a:pt x="193" y="437"/>
                </a:cubicBezTo>
                <a:cubicBezTo>
                  <a:pt x="216" y="432"/>
                  <a:pt x="239" y="426"/>
                  <a:pt x="263" y="414"/>
                </a:cubicBezTo>
                <a:cubicBezTo>
                  <a:pt x="286" y="426"/>
                  <a:pt x="304" y="432"/>
                  <a:pt x="327" y="437"/>
                </a:cubicBezTo>
                <a:cubicBezTo>
                  <a:pt x="309" y="495"/>
                  <a:pt x="280" y="531"/>
                  <a:pt x="263" y="531"/>
                </a:cubicBezTo>
                <a:close/>
                <a:moveTo>
                  <a:pt x="338" y="408"/>
                </a:moveTo>
                <a:lnTo>
                  <a:pt x="338" y="408"/>
                </a:lnTo>
                <a:cubicBezTo>
                  <a:pt x="321" y="408"/>
                  <a:pt x="309" y="402"/>
                  <a:pt x="298" y="396"/>
                </a:cubicBezTo>
                <a:cubicBezTo>
                  <a:pt x="304" y="391"/>
                  <a:pt x="315" y="391"/>
                  <a:pt x="321" y="385"/>
                </a:cubicBezTo>
                <a:cubicBezTo>
                  <a:pt x="327" y="379"/>
                  <a:pt x="338" y="373"/>
                  <a:pt x="344" y="367"/>
                </a:cubicBezTo>
                <a:cubicBezTo>
                  <a:pt x="338" y="385"/>
                  <a:pt x="338" y="396"/>
                  <a:pt x="338" y="408"/>
                </a:cubicBezTo>
                <a:close/>
                <a:moveTo>
                  <a:pt x="350" y="332"/>
                </a:moveTo>
                <a:lnTo>
                  <a:pt x="350" y="332"/>
                </a:lnTo>
                <a:cubicBezTo>
                  <a:pt x="333" y="338"/>
                  <a:pt x="321" y="350"/>
                  <a:pt x="304" y="356"/>
                </a:cubicBezTo>
                <a:cubicBezTo>
                  <a:pt x="292" y="367"/>
                  <a:pt x="274" y="373"/>
                  <a:pt x="263" y="379"/>
                </a:cubicBezTo>
                <a:cubicBezTo>
                  <a:pt x="245" y="373"/>
                  <a:pt x="234" y="367"/>
                  <a:pt x="216" y="356"/>
                </a:cubicBezTo>
                <a:cubicBezTo>
                  <a:pt x="199" y="350"/>
                  <a:pt x="187" y="338"/>
                  <a:pt x="175" y="332"/>
                </a:cubicBezTo>
                <a:cubicBezTo>
                  <a:pt x="175" y="315"/>
                  <a:pt x="169" y="297"/>
                  <a:pt x="169" y="280"/>
                </a:cubicBezTo>
                <a:cubicBezTo>
                  <a:pt x="169" y="262"/>
                  <a:pt x="175" y="245"/>
                  <a:pt x="175" y="227"/>
                </a:cubicBezTo>
                <a:cubicBezTo>
                  <a:pt x="187" y="222"/>
                  <a:pt x="199" y="210"/>
                  <a:pt x="216" y="204"/>
                </a:cubicBezTo>
                <a:cubicBezTo>
                  <a:pt x="234" y="192"/>
                  <a:pt x="245" y="187"/>
                  <a:pt x="263" y="181"/>
                </a:cubicBezTo>
                <a:cubicBezTo>
                  <a:pt x="274" y="187"/>
                  <a:pt x="292" y="192"/>
                  <a:pt x="304" y="204"/>
                </a:cubicBezTo>
                <a:cubicBezTo>
                  <a:pt x="321" y="210"/>
                  <a:pt x="333" y="222"/>
                  <a:pt x="350" y="227"/>
                </a:cubicBezTo>
                <a:cubicBezTo>
                  <a:pt x="350" y="245"/>
                  <a:pt x="350" y="262"/>
                  <a:pt x="350" y="280"/>
                </a:cubicBezTo>
                <a:cubicBezTo>
                  <a:pt x="350" y="297"/>
                  <a:pt x="350" y="315"/>
                  <a:pt x="350" y="332"/>
                </a:cubicBezTo>
                <a:close/>
                <a:moveTo>
                  <a:pt x="420" y="134"/>
                </a:moveTo>
                <a:lnTo>
                  <a:pt x="420" y="134"/>
                </a:lnTo>
                <a:cubicBezTo>
                  <a:pt x="449" y="134"/>
                  <a:pt x="467" y="146"/>
                  <a:pt x="478" y="158"/>
                </a:cubicBezTo>
                <a:cubicBezTo>
                  <a:pt x="484" y="169"/>
                  <a:pt x="473" y="204"/>
                  <a:pt x="449" y="233"/>
                </a:cubicBezTo>
                <a:cubicBezTo>
                  <a:pt x="443" y="245"/>
                  <a:pt x="437" y="251"/>
                  <a:pt x="432" y="257"/>
                </a:cubicBezTo>
                <a:cubicBezTo>
                  <a:pt x="414" y="245"/>
                  <a:pt x="397" y="227"/>
                  <a:pt x="379" y="210"/>
                </a:cubicBezTo>
                <a:cubicBezTo>
                  <a:pt x="373" y="187"/>
                  <a:pt x="373" y="163"/>
                  <a:pt x="368" y="140"/>
                </a:cubicBezTo>
                <a:cubicBezTo>
                  <a:pt x="385" y="140"/>
                  <a:pt x="403" y="134"/>
                  <a:pt x="420" y="134"/>
                </a:cubicBezTo>
                <a:close/>
                <a:moveTo>
                  <a:pt x="379" y="251"/>
                </a:moveTo>
                <a:lnTo>
                  <a:pt x="379" y="251"/>
                </a:lnTo>
                <a:cubicBezTo>
                  <a:pt x="391" y="262"/>
                  <a:pt x="403" y="268"/>
                  <a:pt x="408" y="280"/>
                </a:cubicBezTo>
                <a:cubicBezTo>
                  <a:pt x="403" y="286"/>
                  <a:pt x="391" y="297"/>
                  <a:pt x="379" y="303"/>
                </a:cubicBezTo>
                <a:cubicBezTo>
                  <a:pt x="379" y="297"/>
                  <a:pt x="379" y="286"/>
                  <a:pt x="379" y="280"/>
                </a:cubicBezTo>
                <a:cubicBezTo>
                  <a:pt x="379" y="268"/>
                  <a:pt x="379" y="262"/>
                  <a:pt x="379" y="251"/>
                </a:cubicBezTo>
                <a:close/>
                <a:moveTo>
                  <a:pt x="478" y="402"/>
                </a:moveTo>
                <a:lnTo>
                  <a:pt x="478" y="402"/>
                </a:lnTo>
                <a:cubicBezTo>
                  <a:pt x="467" y="414"/>
                  <a:pt x="449" y="426"/>
                  <a:pt x="420" y="426"/>
                </a:cubicBezTo>
                <a:cubicBezTo>
                  <a:pt x="403" y="426"/>
                  <a:pt x="385" y="420"/>
                  <a:pt x="368" y="414"/>
                </a:cubicBezTo>
                <a:cubicBezTo>
                  <a:pt x="373" y="396"/>
                  <a:pt x="373" y="373"/>
                  <a:pt x="379" y="350"/>
                </a:cubicBezTo>
                <a:cubicBezTo>
                  <a:pt x="397" y="332"/>
                  <a:pt x="414" y="315"/>
                  <a:pt x="432" y="303"/>
                </a:cubicBezTo>
                <a:cubicBezTo>
                  <a:pt x="437" y="309"/>
                  <a:pt x="443" y="315"/>
                  <a:pt x="449" y="321"/>
                </a:cubicBezTo>
                <a:cubicBezTo>
                  <a:pt x="473" y="356"/>
                  <a:pt x="484" y="391"/>
                  <a:pt x="478" y="402"/>
                </a:cubicBezTo>
                <a:close/>
              </a:path>
            </a:pathLst>
          </a:custGeom>
          <a:solidFill>
            <a:schemeClr val="bg1"/>
          </a:solidFill>
          <a:ln>
            <a:noFill/>
          </a:ln>
          <a:effectLst/>
        </p:spPr>
        <p:txBody>
          <a:bodyPr wrap="none" lIns="76183" tIns="38092" rIns="76183" bIns="38092" anchor="ctr"/>
          <a:lstStyle/>
          <a:p>
            <a:pPr defTabSz="914194"/>
            <a:endParaRPr lang="en-US" dirty="0">
              <a:solidFill>
                <a:srgbClr val="445469"/>
              </a:solidFill>
              <a:latin typeface="Lato Light"/>
            </a:endParaRPr>
          </a:p>
        </p:txBody>
      </p:sp>
      <p:sp>
        <p:nvSpPr>
          <p:cNvPr id="29" name="Shape 26558">
            <a:extLst>
              <a:ext uri="{FF2B5EF4-FFF2-40B4-BE49-F238E27FC236}">
                <a16:creationId xmlns="" xmlns:a16="http://schemas.microsoft.com/office/drawing/2014/main" id="{73F613A3-0C50-4532-968C-1651D97E3060}"/>
              </a:ext>
            </a:extLst>
          </p:cNvPr>
          <p:cNvSpPr/>
          <p:nvPr/>
        </p:nvSpPr>
        <p:spPr>
          <a:xfrm>
            <a:off x="7457155" y="5349213"/>
            <a:ext cx="3631400" cy="807459"/>
          </a:xfrm>
          <a:prstGeom prst="rect">
            <a:avLst/>
          </a:prstGeom>
          <a:noFill/>
          <a:ln w="12700" cap="flat">
            <a:solidFill>
              <a:srgbClr val="FFC000"/>
            </a:solid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100000"/>
              </a:lnSpc>
              <a:defRPr sz="2500">
                <a:solidFill>
                  <a:srgbClr val="3483C9"/>
                </a:solidFill>
                <a:latin typeface="Helvetica Neue Light"/>
                <a:ea typeface="Helvetica Neue Light"/>
                <a:cs typeface="Helvetica Neue Light"/>
                <a:sym typeface="Helvetica Neue Light"/>
              </a:defRPr>
            </a:lvl1pPr>
          </a:lstStyle>
          <a:p>
            <a:pPr algn="ctr" defTabSz="1218895"/>
            <a:r>
              <a:rPr lang="zh-TW" altLang="en-US" sz="3200" b="1" dirty="0">
                <a:solidFill>
                  <a:srgbClr val="FFC000"/>
                </a:solidFill>
                <a:latin typeface="微軟正黑體" panose="020B0604030504040204" pitchFamily="34" charset="-120"/>
                <a:ea typeface="微軟正黑體" panose="020B0604030504040204" pitchFamily="34" charset="-120"/>
              </a:rPr>
              <a:t>穩定經濟生活</a:t>
            </a:r>
            <a:endParaRPr lang="en-US" altLang="zh-CN" sz="3200" b="1" dirty="0">
              <a:solidFill>
                <a:srgbClr val="FFC000"/>
              </a:solidFill>
              <a:latin typeface="微軟正黑體" panose="020B0604030504040204" pitchFamily="34" charset="-120"/>
              <a:ea typeface="微軟正黑體" panose="020B0604030504040204" pitchFamily="34" charset="-120"/>
            </a:endParaRPr>
          </a:p>
        </p:txBody>
      </p:sp>
      <p:sp>
        <p:nvSpPr>
          <p:cNvPr id="27" name="矩形 26">
            <a:extLst>
              <a:ext uri="{FF2B5EF4-FFF2-40B4-BE49-F238E27FC236}">
                <a16:creationId xmlns="" xmlns:a16="http://schemas.microsoft.com/office/drawing/2014/main" id="{9314E2AA-D415-4B53-B145-1D9FD24C60B2}"/>
              </a:ext>
            </a:extLst>
          </p:cNvPr>
          <p:cNvSpPr/>
          <p:nvPr/>
        </p:nvSpPr>
        <p:spPr>
          <a:xfrm>
            <a:off x="8815637" y="2923395"/>
            <a:ext cx="1024780" cy="666786"/>
          </a:xfrm>
          <a:prstGeom prst="rect">
            <a:avLst/>
          </a:prstGeom>
        </p:spPr>
        <p:txBody>
          <a:bodyPr wrap="square">
            <a:spAutoFit/>
          </a:bodyPr>
          <a:lstStyle/>
          <a:p>
            <a:r>
              <a:rPr lang="en-US" altLang="zh-TW" sz="3733" b="1" dirty="0">
                <a:solidFill>
                  <a:schemeClr val="bg1"/>
                </a:solidFill>
              </a:rPr>
              <a:t>$</a:t>
            </a:r>
            <a:endParaRPr lang="zh-TW" altLang="en-US" sz="3733" b="1" dirty="0">
              <a:solidFill>
                <a:schemeClr val="bg1"/>
              </a:solidFill>
            </a:endParaRPr>
          </a:p>
        </p:txBody>
      </p:sp>
    </p:spTree>
    <p:extLst>
      <p:ext uri="{BB962C8B-B14F-4D97-AF65-F5344CB8AC3E}">
        <p14:creationId xmlns:p14="http://schemas.microsoft.com/office/powerpoint/2010/main" val="108131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DA0BB7-265A-403C-9275-D587AB510EDC}" type="slidenum">
              <a:rPr lang="zh-TW" altLang="en-US" smtClean="0"/>
              <a:pPr/>
              <a:t>3</a:t>
            </a:fld>
            <a:endParaRPr lang="zh-TW" altLang="en-US" dirty="0"/>
          </a:p>
        </p:txBody>
      </p:sp>
      <p:sp>
        <p:nvSpPr>
          <p:cNvPr id="36" name="矩形 35">
            <a:extLst>
              <a:ext uri="{FF2B5EF4-FFF2-40B4-BE49-F238E27FC236}">
                <a16:creationId xmlns="" xmlns:a16="http://schemas.microsoft.com/office/drawing/2014/main" id="{B878A7B3-1E13-43C8-9D58-FB12C689B062}"/>
              </a:ext>
            </a:extLst>
          </p:cNvPr>
          <p:cNvSpPr/>
          <p:nvPr/>
        </p:nvSpPr>
        <p:spPr>
          <a:xfrm>
            <a:off x="0" y="0"/>
            <a:ext cx="12192000" cy="80745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733" b="1" dirty="0">
                <a:latin typeface="微軟正黑體" pitchFamily="34" charset="-120"/>
                <a:ea typeface="微軟正黑體" pitchFamily="34" charset="-120"/>
              </a:rPr>
              <a:t>補助對象之資格條件</a:t>
            </a:r>
          </a:p>
        </p:txBody>
      </p:sp>
      <p:sp>
        <p:nvSpPr>
          <p:cNvPr id="3" name="文字方塊 2">
            <a:extLst>
              <a:ext uri="{FF2B5EF4-FFF2-40B4-BE49-F238E27FC236}">
                <a16:creationId xmlns="" xmlns:a16="http://schemas.microsoft.com/office/drawing/2014/main" id="{13D4551F-93BD-4C81-B5C0-2480BA4765FE}"/>
              </a:ext>
            </a:extLst>
          </p:cNvPr>
          <p:cNvSpPr txBox="1"/>
          <p:nvPr/>
        </p:nvSpPr>
        <p:spPr>
          <a:xfrm>
            <a:off x="431371" y="4892006"/>
            <a:ext cx="10657184" cy="1816266"/>
          </a:xfrm>
          <a:prstGeom prst="rect">
            <a:avLst/>
          </a:prstGeom>
          <a:noFill/>
          <a:ln w="38100">
            <a:solidFill>
              <a:srgbClr val="F9A5E1"/>
            </a:solidFill>
          </a:ln>
        </p:spPr>
        <p:txBody>
          <a:bodyPr wrap="square" rtlCol="0">
            <a:spAutoFit/>
          </a:bodyPr>
          <a:lstStyle/>
          <a:p>
            <a:pPr marL="241294" indent="-241294"/>
            <a:r>
              <a:rPr lang="en-US" altLang="zh-TW" sz="1867" b="1" dirty="0">
                <a:latin typeface="微軟正黑體" panose="020B0604030504040204" pitchFamily="34" charset="-120"/>
                <a:ea typeface="微軟正黑體" panose="020B0604030504040204" pitchFamily="34" charset="-120"/>
              </a:rPr>
              <a:t>1.</a:t>
            </a:r>
            <a:r>
              <a:rPr lang="zh-TW" altLang="en-US" sz="1867" b="1" dirty="0">
                <a:latin typeface="微軟正黑體" panose="020B0604030504040204" pitchFamily="34" charset="-120"/>
                <a:ea typeface="微軟正黑體" panose="020B0604030504040204" pitchFamily="34" charset="-120"/>
              </a:rPr>
              <a:t>領取失業給付、多元就業開發方案、培力就業計畫、臨時工作津貼、職場學習及再適應計畫等，領取相關補助或津貼期間，不得同時申請參加本計畫。</a:t>
            </a:r>
            <a:endParaRPr lang="en-US" altLang="zh-TW" sz="1867" b="1" dirty="0">
              <a:latin typeface="微軟正黑體" panose="020B0604030504040204" pitchFamily="34" charset="-120"/>
              <a:ea typeface="微軟正黑體" panose="020B0604030504040204" pitchFamily="34" charset="-120"/>
            </a:endParaRPr>
          </a:p>
          <a:p>
            <a:pPr marL="241294" indent="-241294"/>
            <a:r>
              <a:rPr lang="en-US" altLang="zh-TW" sz="1867" b="1" dirty="0">
                <a:latin typeface="微軟正黑體" panose="020B0604030504040204" pitchFamily="34" charset="-120"/>
                <a:ea typeface="微軟正黑體" panose="020B0604030504040204" pitchFamily="34" charset="-120"/>
              </a:rPr>
              <a:t>2.勞工可視資格及時間安排，於參與安心即時上工計畫同時，選擇參加充電再出發計畫(</a:t>
            </a:r>
            <a:r>
              <a:rPr lang="en-US" altLang="zh-TW" sz="1867" b="1" dirty="0" err="1">
                <a:latin typeface="微軟正黑體" panose="020B0604030504040204" pitchFamily="34" charset="-120"/>
                <a:ea typeface="微軟正黑體" panose="020B0604030504040204" pitchFamily="34" charset="-120"/>
              </a:rPr>
              <a:t>領訓練津貼又可提升技能</a:t>
            </a:r>
            <a:r>
              <a:rPr lang="en-US" altLang="zh-TW" sz="1867" b="1" dirty="0">
                <a:latin typeface="微軟正黑體" panose="020B0604030504040204" pitchFamily="34" charset="-120"/>
                <a:ea typeface="微軟正黑體" panose="020B0604030504040204" pitchFamily="34" charset="-120"/>
              </a:rPr>
              <a:t>)</a:t>
            </a:r>
            <a:r>
              <a:rPr lang="en-US" altLang="zh-TW" sz="1867" b="1" dirty="0" err="1">
                <a:latin typeface="微軟正黑體" panose="020B0604030504040204" pitchFamily="34" charset="-120"/>
                <a:ea typeface="微軟正黑體" panose="020B0604030504040204" pitchFamily="34" charset="-120"/>
              </a:rPr>
              <a:t>或是安心就業計畫</a:t>
            </a:r>
            <a:r>
              <a:rPr lang="en-US" altLang="zh-TW" sz="1867" b="1" dirty="0">
                <a:latin typeface="微軟正黑體" panose="020B0604030504040204" pitchFamily="34" charset="-120"/>
                <a:ea typeface="微軟正黑體" panose="020B0604030504040204" pitchFamily="34" charset="-120"/>
              </a:rPr>
              <a:t>(</a:t>
            </a:r>
            <a:r>
              <a:rPr lang="en-US" altLang="zh-TW" sz="1867" b="1" dirty="0" err="1">
                <a:latin typeface="微軟正黑體" panose="020B0604030504040204" pitchFamily="34" charset="-120"/>
                <a:ea typeface="微軟正黑體" panose="020B0604030504040204" pitchFamily="34" charset="-120"/>
              </a:rPr>
              <a:t>薪資差額補貼</a:t>
            </a:r>
            <a:r>
              <a:rPr lang="en-US" altLang="zh-TW" sz="1867" dirty="0"/>
              <a:t>)。</a:t>
            </a:r>
          </a:p>
          <a:p>
            <a:pPr marL="241294" indent="-241294"/>
            <a:r>
              <a:rPr lang="en-US" altLang="zh-TW" sz="1867" b="1" dirty="0">
                <a:latin typeface="微軟正黑體" panose="020B0604030504040204" pitchFamily="34" charset="-120"/>
                <a:ea typeface="微軟正黑體" panose="020B0604030504040204" pitchFamily="34" charset="-120"/>
              </a:rPr>
              <a:t>3.</a:t>
            </a:r>
            <a:r>
              <a:rPr lang="zh-TW" altLang="en-US" sz="1867" b="1" dirty="0">
                <a:latin typeface="微軟正黑體" panose="020B0604030504040204" pitchFamily="34" charset="-120"/>
                <a:ea typeface="微軟正黑體" panose="020B0604030504040204" pitchFamily="34" charset="-120"/>
              </a:rPr>
              <a:t>用人單位首長與各級主管之配偶、三親等內之血親及姻親，或有具體事實足認其執行職務有偏頗之虞者，不得為本計畫同一用人單位之進用人員。</a:t>
            </a:r>
          </a:p>
        </p:txBody>
      </p:sp>
      <p:grpSp>
        <p:nvGrpSpPr>
          <p:cNvPr id="6" name="群組 5"/>
          <p:cNvGrpSpPr/>
          <p:nvPr/>
        </p:nvGrpSpPr>
        <p:grpSpPr>
          <a:xfrm>
            <a:off x="56010" y="807459"/>
            <a:ext cx="7752949" cy="4069907"/>
            <a:chOff x="971600" y="727915"/>
            <a:chExt cx="7503315" cy="3052430"/>
          </a:xfrm>
        </p:grpSpPr>
        <p:grpSp>
          <p:nvGrpSpPr>
            <p:cNvPr id="23" name="Group 43941">
              <a:extLst>
                <a:ext uri="{FF2B5EF4-FFF2-40B4-BE49-F238E27FC236}">
                  <a16:creationId xmlns="" xmlns:a16="http://schemas.microsoft.com/office/drawing/2014/main" id="{57543828-D66D-4F9C-A62F-2C34FECB0F66}"/>
                </a:ext>
              </a:extLst>
            </p:cNvPr>
            <p:cNvGrpSpPr/>
            <p:nvPr/>
          </p:nvGrpSpPr>
          <p:grpSpPr>
            <a:xfrm>
              <a:off x="971600" y="771550"/>
              <a:ext cx="2084765" cy="2382247"/>
              <a:chOff x="0" y="0"/>
              <a:chExt cx="4443809" cy="5077912"/>
            </a:xfrm>
          </p:grpSpPr>
          <p:sp>
            <p:nvSpPr>
              <p:cNvPr id="25" name="Shape 43938">
                <a:extLst>
                  <a:ext uri="{FF2B5EF4-FFF2-40B4-BE49-F238E27FC236}">
                    <a16:creationId xmlns="" xmlns:a16="http://schemas.microsoft.com/office/drawing/2014/main" id="{53F680F6-EA1F-4D84-B806-A15B45D4D9FB}"/>
                  </a:ext>
                </a:extLst>
              </p:cNvPr>
              <p:cNvSpPr/>
              <p:nvPr/>
            </p:nvSpPr>
            <p:spPr>
              <a:xfrm>
                <a:off x="1576520" y="0"/>
                <a:ext cx="2867290" cy="4108956"/>
              </a:xfrm>
              <a:custGeom>
                <a:avLst/>
                <a:gdLst/>
                <a:ahLst/>
                <a:cxnLst>
                  <a:cxn ang="0">
                    <a:pos x="wd2" y="hd2"/>
                  </a:cxn>
                  <a:cxn ang="5400000">
                    <a:pos x="wd2" y="hd2"/>
                  </a:cxn>
                  <a:cxn ang="10800000">
                    <a:pos x="wd2" y="hd2"/>
                  </a:cxn>
                  <a:cxn ang="16200000">
                    <a:pos x="wd2" y="hd2"/>
                  </a:cxn>
                </a:cxnLst>
                <a:rect l="0" t="0" r="r" b="b"/>
                <a:pathLst>
                  <a:path w="21600" h="21600" extrusionOk="0">
                    <a:moveTo>
                      <a:pt x="183" y="49"/>
                    </a:moveTo>
                    <a:lnTo>
                      <a:pt x="21600" y="0"/>
                    </a:lnTo>
                    <a:lnTo>
                      <a:pt x="21600" y="20546"/>
                    </a:lnTo>
                    <a:lnTo>
                      <a:pt x="0" y="21600"/>
                    </a:lnTo>
                    <a:lnTo>
                      <a:pt x="183" y="49"/>
                    </a:lnTo>
                    <a:close/>
                  </a:path>
                </a:pathLst>
              </a:custGeom>
              <a:solidFill>
                <a:srgbClr val="F83003"/>
              </a:solidFill>
              <a:ln w="12700" cap="flat">
                <a:noFill/>
                <a:miter lim="400000"/>
              </a:ln>
              <a:effectLst/>
            </p:spPr>
            <p:txBody>
              <a:bodyPr wrap="square" lIns="0" tIns="0" rIns="0" bIns="0" numCol="1" anchor="t">
                <a:noAutofit/>
              </a:bodyPr>
              <a:lstStyle/>
              <a:p>
                <a:endParaRPr sz="2400"/>
              </a:p>
            </p:txBody>
          </p:sp>
          <p:sp>
            <p:nvSpPr>
              <p:cNvPr id="26" name="Shape 43939">
                <a:extLst>
                  <a:ext uri="{FF2B5EF4-FFF2-40B4-BE49-F238E27FC236}">
                    <a16:creationId xmlns="" xmlns:a16="http://schemas.microsoft.com/office/drawing/2014/main" id="{1CACE2DE-9AEE-4F28-9B98-4FBE57E3EF13}"/>
                  </a:ext>
                </a:extLst>
              </p:cNvPr>
              <p:cNvSpPr/>
              <p:nvPr/>
            </p:nvSpPr>
            <p:spPr>
              <a:xfrm>
                <a:off x="0" y="0"/>
                <a:ext cx="4443810" cy="39084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18551"/>
                    </a:lnTo>
                    <a:lnTo>
                      <a:pt x="0" y="0"/>
                    </a:lnTo>
                    <a:close/>
                  </a:path>
                </a:pathLst>
              </a:custGeom>
              <a:solidFill>
                <a:srgbClr val="FD7555"/>
              </a:solidFill>
              <a:ln w="12700" cap="flat">
                <a:noFill/>
                <a:miter lim="400000"/>
              </a:ln>
              <a:effectLst/>
            </p:spPr>
            <p:txBody>
              <a:bodyPr wrap="square" lIns="0" tIns="0" rIns="0" bIns="0" numCol="1" anchor="t">
                <a:noAutofit/>
              </a:bodyPr>
              <a:lstStyle/>
              <a:p>
                <a:endParaRPr sz="2400"/>
              </a:p>
            </p:txBody>
          </p:sp>
          <p:sp>
            <p:nvSpPr>
              <p:cNvPr id="27" name="Shape 43940">
                <a:extLst>
                  <a:ext uri="{FF2B5EF4-FFF2-40B4-BE49-F238E27FC236}">
                    <a16:creationId xmlns="" xmlns:a16="http://schemas.microsoft.com/office/drawing/2014/main" id="{14298D50-6CD8-4E36-A84A-569F42711A4A}"/>
                  </a:ext>
                </a:extLst>
              </p:cNvPr>
              <p:cNvSpPr/>
              <p:nvPr/>
            </p:nvSpPr>
            <p:spPr>
              <a:xfrm rot="10800000">
                <a:off x="1575010" y="4057944"/>
                <a:ext cx="956903" cy="10199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0587"/>
                    </a:lnTo>
                    <a:lnTo>
                      <a:pt x="6869" y="21600"/>
                    </a:lnTo>
                    <a:lnTo>
                      <a:pt x="0" y="0"/>
                    </a:lnTo>
                    <a:close/>
                  </a:path>
                </a:pathLst>
              </a:custGeom>
              <a:solidFill>
                <a:srgbClr val="C62702"/>
              </a:solidFill>
              <a:ln w="12700" cap="flat">
                <a:noFill/>
                <a:miter lim="400000"/>
              </a:ln>
              <a:effectLst/>
            </p:spPr>
            <p:txBody>
              <a:bodyPr wrap="square" lIns="0" tIns="0" rIns="0" bIns="0" numCol="1" anchor="t">
                <a:noAutofit/>
              </a:bodyPr>
              <a:lstStyle/>
              <a:p>
                <a:endParaRPr sz="2400"/>
              </a:p>
            </p:txBody>
          </p:sp>
        </p:grpSp>
        <p:sp>
          <p:nvSpPr>
            <p:cNvPr id="20" name="Shape 43946">
              <a:extLst>
                <a:ext uri="{FF2B5EF4-FFF2-40B4-BE49-F238E27FC236}">
                  <a16:creationId xmlns="" xmlns:a16="http://schemas.microsoft.com/office/drawing/2014/main" id="{94FA4C21-2D65-4D5B-A2B6-4CB89EE7000A}"/>
                </a:ext>
              </a:extLst>
            </p:cNvPr>
            <p:cNvSpPr/>
            <p:nvPr/>
          </p:nvSpPr>
          <p:spPr>
            <a:xfrm flipH="1">
              <a:off x="6032106" y="771550"/>
              <a:ext cx="1345158" cy="1927673"/>
            </a:xfrm>
            <a:custGeom>
              <a:avLst/>
              <a:gdLst/>
              <a:ahLst/>
              <a:cxnLst>
                <a:cxn ang="0">
                  <a:pos x="wd2" y="hd2"/>
                </a:cxn>
                <a:cxn ang="5400000">
                  <a:pos x="wd2" y="hd2"/>
                </a:cxn>
                <a:cxn ang="10800000">
                  <a:pos x="wd2" y="hd2"/>
                </a:cxn>
                <a:cxn ang="16200000">
                  <a:pos x="wd2" y="hd2"/>
                </a:cxn>
              </a:cxnLst>
              <a:rect l="0" t="0" r="r" b="b"/>
              <a:pathLst>
                <a:path w="21600" h="21600" extrusionOk="0">
                  <a:moveTo>
                    <a:pt x="183" y="49"/>
                  </a:moveTo>
                  <a:lnTo>
                    <a:pt x="21600" y="0"/>
                  </a:lnTo>
                  <a:lnTo>
                    <a:pt x="21600" y="20546"/>
                  </a:lnTo>
                  <a:lnTo>
                    <a:pt x="0" y="21600"/>
                  </a:lnTo>
                  <a:lnTo>
                    <a:pt x="183" y="49"/>
                  </a:lnTo>
                  <a:close/>
                </a:path>
              </a:pathLst>
            </a:custGeom>
            <a:solidFill>
              <a:srgbClr val="EBAC07"/>
            </a:solidFill>
            <a:ln w="12700" cap="flat">
              <a:noFill/>
              <a:miter lim="400000"/>
            </a:ln>
            <a:effectLst/>
          </p:spPr>
          <p:txBody>
            <a:bodyPr wrap="square" lIns="0" tIns="0" rIns="0" bIns="0" numCol="1" anchor="t">
              <a:noAutofit/>
            </a:bodyPr>
            <a:lstStyle/>
            <a:p>
              <a:endParaRPr sz="2400"/>
            </a:p>
          </p:txBody>
        </p:sp>
        <p:sp>
          <p:nvSpPr>
            <p:cNvPr id="21" name="Shape 43947">
              <a:extLst>
                <a:ext uri="{FF2B5EF4-FFF2-40B4-BE49-F238E27FC236}">
                  <a16:creationId xmlns="" xmlns:a16="http://schemas.microsoft.com/office/drawing/2014/main" id="{FB5DB2B3-38EC-4259-9727-B32F8410560E}"/>
                </a:ext>
              </a:extLst>
            </p:cNvPr>
            <p:cNvSpPr/>
            <p:nvPr/>
          </p:nvSpPr>
          <p:spPr>
            <a:xfrm flipH="1">
              <a:off x="6032106" y="771550"/>
              <a:ext cx="2068286" cy="183361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18551"/>
                  </a:lnTo>
                  <a:lnTo>
                    <a:pt x="0" y="0"/>
                  </a:lnTo>
                  <a:close/>
                </a:path>
              </a:pathLst>
            </a:custGeom>
            <a:solidFill>
              <a:srgbClr val="F8BB24"/>
            </a:solidFill>
            <a:ln w="12700" cap="flat">
              <a:noFill/>
              <a:miter lim="400000"/>
            </a:ln>
            <a:effectLst/>
          </p:spPr>
          <p:txBody>
            <a:bodyPr wrap="square" lIns="0" tIns="0" rIns="0" bIns="0" numCol="1" anchor="t">
              <a:noAutofit/>
            </a:bodyPr>
            <a:lstStyle/>
            <a:p>
              <a:endParaRPr sz="2400"/>
            </a:p>
          </p:txBody>
        </p:sp>
        <p:sp>
          <p:nvSpPr>
            <p:cNvPr id="22" name="Shape 43948">
              <a:extLst>
                <a:ext uri="{FF2B5EF4-FFF2-40B4-BE49-F238E27FC236}">
                  <a16:creationId xmlns="" xmlns:a16="http://schemas.microsoft.com/office/drawing/2014/main" id="{194215CC-4538-4D0B-88AF-703197733CB5}"/>
                </a:ext>
              </a:extLst>
            </p:cNvPr>
            <p:cNvSpPr/>
            <p:nvPr/>
          </p:nvSpPr>
          <p:spPr>
            <a:xfrm rot="10800000" flipH="1">
              <a:off x="6929051" y="2675291"/>
              <a:ext cx="448921" cy="4785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0587"/>
                  </a:lnTo>
                  <a:lnTo>
                    <a:pt x="6869" y="21600"/>
                  </a:lnTo>
                  <a:lnTo>
                    <a:pt x="0" y="0"/>
                  </a:lnTo>
                  <a:close/>
                </a:path>
              </a:pathLst>
            </a:custGeom>
            <a:solidFill>
              <a:srgbClr val="B68406"/>
            </a:solidFill>
            <a:ln w="12700" cap="flat">
              <a:noFill/>
              <a:miter lim="400000"/>
            </a:ln>
            <a:effectLst/>
          </p:spPr>
          <p:txBody>
            <a:bodyPr wrap="square" lIns="0" tIns="0" rIns="0" bIns="0" numCol="1" anchor="t">
              <a:noAutofit/>
            </a:bodyPr>
            <a:lstStyle/>
            <a:p>
              <a:endParaRPr sz="2400"/>
            </a:p>
          </p:txBody>
        </p:sp>
        <p:sp>
          <p:nvSpPr>
            <p:cNvPr id="28" name="TextBox 74">
              <a:extLst>
                <a:ext uri="{FF2B5EF4-FFF2-40B4-BE49-F238E27FC236}">
                  <a16:creationId xmlns="" xmlns:a16="http://schemas.microsoft.com/office/drawing/2014/main" id="{FCAB6E72-C94E-43EF-9375-997E32EF5105}"/>
                </a:ext>
              </a:extLst>
            </p:cNvPr>
            <p:cNvSpPr txBox="1"/>
            <p:nvPr/>
          </p:nvSpPr>
          <p:spPr>
            <a:xfrm>
              <a:off x="1048229" y="878918"/>
              <a:ext cx="1900437" cy="1465190"/>
            </a:xfrm>
            <a:prstGeom prst="rect">
              <a:avLst/>
            </a:prstGeom>
            <a:noFill/>
          </p:spPr>
          <p:txBody>
            <a:bodyPr wrap="square" lIns="146279" tIns="73140" rIns="146279" bIns="73140" rtlCol="0">
              <a:spAutoFit/>
            </a:bodyPr>
            <a:lstStyle/>
            <a:p>
              <a:pPr algn="ctr" defTabSz="1218895">
                <a:lnSpc>
                  <a:spcPct val="110000"/>
                </a:lnSpc>
              </a:pPr>
              <a:r>
                <a:rPr lang="zh-TW" altLang="en-US" sz="2667" b="1" dirty="0">
                  <a:solidFill>
                    <a:schemeClr val="bg1"/>
                  </a:solidFill>
                  <a:latin typeface="微軟正黑體" panose="020B0604030504040204" pitchFamily="34" charset="-120"/>
                  <a:ea typeface="微軟正黑體" panose="020B0604030504040204" pitchFamily="34" charset="-120"/>
                  <a:cs typeface="Lato Light"/>
                </a:rPr>
                <a:t>勞工保險</a:t>
              </a:r>
              <a:r>
                <a:rPr lang="en-US" altLang="zh-TW" sz="2667" b="1" dirty="0">
                  <a:solidFill>
                    <a:schemeClr val="bg1"/>
                  </a:solidFill>
                  <a:latin typeface="微軟正黑體" panose="020B0604030504040204" pitchFamily="34" charset="-120"/>
                  <a:ea typeface="微軟正黑體" panose="020B0604030504040204" pitchFamily="34" charset="-120"/>
                  <a:cs typeface="Lato Light"/>
                </a:rPr>
                <a:t/>
              </a:r>
              <a:br>
                <a:rPr lang="en-US" altLang="zh-TW" sz="2667" b="1" dirty="0">
                  <a:solidFill>
                    <a:schemeClr val="bg1"/>
                  </a:solidFill>
                  <a:latin typeface="微軟正黑體" panose="020B0604030504040204" pitchFamily="34" charset="-120"/>
                  <a:ea typeface="微軟正黑體" panose="020B0604030504040204" pitchFamily="34" charset="-120"/>
                  <a:cs typeface="Lato Light"/>
                </a:rPr>
              </a:br>
              <a:r>
                <a:rPr lang="zh-TW" altLang="en-US" sz="2667" b="1" dirty="0">
                  <a:solidFill>
                    <a:schemeClr val="bg1"/>
                  </a:solidFill>
                  <a:latin typeface="微軟正黑體" panose="020B0604030504040204" pitchFamily="34" charset="-120"/>
                  <a:ea typeface="微軟正黑體" panose="020B0604030504040204" pitchFamily="34" charset="-120"/>
                  <a:cs typeface="Lato Light"/>
                </a:rPr>
                <a:t>或</a:t>
              </a:r>
              <a:endParaRPr lang="en-US" altLang="zh-TW" sz="2667" b="1" dirty="0">
                <a:solidFill>
                  <a:schemeClr val="bg1"/>
                </a:solidFill>
                <a:latin typeface="微軟正黑體" panose="020B0604030504040204" pitchFamily="34" charset="-120"/>
                <a:ea typeface="微軟正黑體" panose="020B0604030504040204" pitchFamily="34" charset="-120"/>
                <a:cs typeface="Lato Light"/>
              </a:endParaRPr>
            </a:p>
            <a:p>
              <a:pPr algn="ctr" defTabSz="1218895">
                <a:lnSpc>
                  <a:spcPct val="110000"/>
                </a:lnSpc>
              </a:pPr>
              <a:r>
                <a:rPr lang="zh-TW" altLang="en-US" sz="2667" b="1" dirty="0">
                  <a:solidFill>
                    <a:schemeClr val="bg1"/>
                  </a:solidFill>
                  <a:latin typeface="微軟正黑體" panose="020B0604030504040204" pitchFamily="34" charset="-120"/>
                  <a:ea typeface="微軟正黑體" panose="020B0604030504040204" pitchFamily="34" charset="-120"/>
                  <a:cs typeface="Lato Light"/>
                </a:rPr>
                <a:t>就業保險</a:t>
              </a:r>
              <a:endParaRPr lang="en-US" altLang="zh-TW" sz="2667" b="1" dirty="0">
                <a:solidFill>
                  <a:schemeClr val="bg1"/>
                </a:solidFill>
                <a:latin typeface="微軟正黑體" panose="020B0604030504040204" pitchFamily="34" charset="-120"/>
                <a:ea typeface="微軟正黑體" panose="020B0604030504040204" pitchFamily="34" charset="-120"/>
                <a:cs typeface="Lato Light"/>
              </a:endParaRPr>
            </a:p>
            <a:p>
              <a:pPr algn="ctr" defTabSz="1218895">
                <a:lnSpc>
                  <a:spcPct val="110000"/>
                </a:lnSpc>
              </a:pPr>
              <a:r>
                <a:rPr lang="zh-TW" altLang="en-US" sz="2667" b="1" dirty="0">
                  <a:solidFill>
                    <a:schemeClr val="bg1"/>
                  </a:solidFill>
                  <a:latin typeface="微軟正黑體" panose="020B0604030504040204" pitchFamily="34" charset="-120"/>
                  <a:ea typeface="微軟正黑體" panose="020B0604030504040204" pitchFamily="34" charset="-120"/>
                  <a:cs typeface="Lato Light"/>
                </a:rPr>
                <a:t>被保險人</a:t>
              </a:r>
              <a:endParaRPr lang="en-US" sz="2667" b="1" dirty="0">
                <a:solidFill>
                  <a:schemeClr val="bg1"/>
                </a:solidFill>
                <a:latin typeface="微軟正黑體" panose="020B0604030504040204" pitchFamily="34" charset="-120"/>
                <a:ea typeface="微軟正黑體" panose="020B0604030504040204" pitchFamily="34" charset="-120"/>
                <a:cs typeface="Lato Light"/>
              </a:endParaRPr>
            </a:p>
          </p:txBody>
        </p:sp>
        <p:sp>
          <p:nvSpPr>
            <p:cNvPr id="30" name="TextBox 74">
              <a:extLst>
                <a:ext uri="{FF2B5EF4-FFF2-40B4-BE49-F238E27FC236}">
                  <a16:creationId xmlns="" xmlns:a16="http://schemas.microsoft.com/office/drawing/2014/main" id="{59F0E58D-876E-48AD-B442-EF1CB8F1FCEA}"/>
                </a:ext>
              </a:extLst>
            </p:cNvPr>
            <p:cNvSpPr txBox="1"/>
            <p:nvPr/>
          </p:nvSpPr>
          <p:spPr>
            <a:xfrm>
              <a:off x="6023865" y="781856"/>
              <a:ext cx="2084765" cy="1668179"/>
            </a:xfrm>
            <a:prstGeom prst="rect">
              <a:avLst/>
            </a:prstGeom>
            <a:noFill/>
          </p:spPr>
          <p:txBody>
            <a:bodyPr wrap="square" lIns="146279" tIns="73140" rIns="146279" bIns="73140" rtlCol="0">
              <a:spAutoFit/>
            </a:bodyPr>
            <a:lstStyle/>
            <a:p>
              <a:pPr algn="ctr" defTabSz="1218895">
                <a:lnSpc>
                  <a:spcPct val="110000"/>
                </a:lnSpc>
              </a:pPr>
              <a:r>
                <a:rPr lang="zh-TW" altLang="en-US" sz="2400" b="1" dirty="0">
                  <a:solidFill>
                    <a:schemeClr val="bg1"/>
                  </a:solidFill>
                  <a:latin typeface="微軟正黑體" panose="020B0604030504040204" pitchFamily="34" charset="-120"/>
                  <a:ea typeface="微軟正黑體" panose="020B0604030504040204" pitchFamily="34" charset="-120"/>
                  <a:cs typeface="Lato Light"/>
                </a:rPr>
                <a:t>最近</a:t>
              </a:r>
              <a:r>
                <a:rPr lang="en-US" altLang="zh-TW" sz="2400" b="1" dirty="0">
                  <a:solidFill>
                    <a:schemeClr val="bg1"/>
                  </a:solidFill>
                  <a:latin typeface="微軟正黑體" panose="020B0604030504040204" pitchFamily="34" charset="-120"/>
                  <a:ea typeface="微軟正黑體" panose="020B0604030504040204" pitchFamily="34" charset="-120"/>
                  <a:cs typeface="Lato Light"/>
                </a:rPr>
                <a:t>1</a:t>
              </a:r>
              <a:r>
                <a:rPr lang="zh-TW" altLang="en-US" sz="2400" b="1" dirty="0">
                  <a:solidFill>
                    <a:schemeClr val="bg1"/>
                  </a:solidFill>
                  <a:latin typeface="微軟正黑體" panose="020B0604030504040204" pitchFamily="34" charset="-120"/>
                  <a:ea typeface="微軟正黑體" panose="020B0604030504040204" pitchFamily="34" charset="-120"/>
                  <a:cs typeface="Lato Light"/>
                </a:rPr>
                <a:t>次</a:t>
              </a:r>
              <a:endParaRPr lang="en-US" altLang="zh-TW" sz="2400" b="1" dirty="0">
                <a:solidFill>
                  <a:schemeClr val="bg1"/>
                </a:solidFill>
                <a:latin typeface="微軟正黑體" panose="020B0604030504040204" pitchFamily="34" charset="-120"/>
                <a:ea typeface="微軟正黑體" panose="020B0604030504040204" pitchFamily="34" charset="-120"/>
                <a:cs typeface="Lato Light"/>
              </a:endParaRPr>
            </a:p>
            <a:p>
              <a:pPr algn="ctr" defTabSz="1218895">
                <a:lnSpc>
                  <a:spcPct val="110000"/>
                </a:lnSpc>
              </a:pPr>
              <a:r>
                <a:rPr lang="zh-TW" altLang="zh-TW" sz="2400" b="1" dirty="0">
                  <a:solidFill>
                    <a:schemeClr val="bg1"/>
                  </a:solidFill>
                  <a:latin typeface="微軟正黑體" panose="020B0604030504040204" pitchFamily="34" charset="-120"/>
                  <a:ea typeface="微軟正黑體" panose="020B0604030504040204" pitchFamily="34" charset="-120"/>
                  <a:cs typeface="Lato Light"/>
                </a:rPr>
                <a:t>月投保薪資</a:t>
              </a:r>
              <a:r>
                <a:rPr lang="zh-TW" altLang="en-US" sz="2400" b="1" dirty="0">
                  <a:solidFill>
                    <a:schemeClr val="bg1"/>
                  </a:solidFill>
                  <a:latin typeface="微軟正黑體" panose="020B0604030504040204" pitchFamily="34" charset="-120"/>
                  <a:ea typeface="微軟正黑體" panose="020B0604030504040204" pitchFamily="34" charset="-120"/>
                  <a:cs typeface="Lato Light"/>
                </a:rPr>
                <a:t>為</a:t>
              </a:r>
              <a:endParaRPr lang="en-US" altLang="zh-TW" sz="2400" b="1" dirty="0">
                <a:solidFill>
                  <a:schemeClr val="bg1"/>
                </a:solidFill>
                <a:latin typeface="微軟正黑體" panose="020B0604030504040204" pitchFamily="34" charset="-120"/>
                <a:ea typeface="微軟正黑體" panose="020B0604030504040204" pitchFamily="34" charset="-120"/>
                <a:cs typeface="Lato Light"/>
              </a:endParaRPr>
            </a:p>
            <a:p>
              <a:pPr algn="ctr" defTabSz="1218895">
                <a:lnSpc>
                  <a:spcPct val="110000"/>
                </a:lnSpc>
              </a:pPr>
              <a:r>
                <a:rPr lang="zh-TW" altLang="en-US" sz="2400" b="1" dirty="0">
                  <a:solidFill>
                    <a:schemeClr val="bg1"/>
                  </a:solidFill>
                  <a:latin typeface="微軟正黑體" panose="020B0604030504040204" pitchFamily="34" charset="-120"/>
                  <a:ea typeface="微軟正黑體" panose="020B0604030504040204" pitchFamily="34" charset="-120"/>
                  <a:cs typeface="Lato Light"/>
                </a:rPr>
                <a:t>一定金額以下者</a:t>
              </a:r>
              <a:r>
                <a:rPr lang="en-US" altLang="zh-TW" sz="2400" b="1" dirty="0">
                  <a:solidFill>
                    <a:schemeClr val="bg1"/>
                  </a:solidFill>
                  <a:latin typeface="微軟正黑體" panose="020B0604030504040204" pitchFamily="34" charset="-120"/>
                  <a:ea typeface="微軟正黑體" panose="020B0604030504040204" pitchFamily="34" charset="-120"/>
                  <a:cs typeface="Lato Light"/>
                </a:rPr>
                <a:t>(</a:t>
              </a:r>
              <a:r>
                <a:rPr lang="zh-TW" altLang="en-US" sz="2400" b="1" dirty="0">
                  <a:solidFill>
                    <a:schemeClr val="bg1"/>
                  </a:solidFill>
                  <a:latin typeface="微軟正黑體" panose="020B0604030504040204" pitchFamily="34" charset="-120"/>
                  <a:ea typeface="微軟正黑體" panose="020B0604030504040204" pitchFamily="34" charset="-120"/>
                  <a:cs typeface="Lato Light"/>
                </a:rPr>
                <a:t>含</a:t>
              </a:r>
              <a:r>
                <a:rPr lang="en-US" altLang="zh-TW" sz="2400" b="1" dirty="0">
                  <a:solidFill>
                    <a:schemeClr val="bg1"/>
                  </a:solidFill>
                  <a:latin typeface="微軟正黑體" panose="020B0604030504040204" pitchFamily="34" charset="-120"/>
                  <a:ea typeface="微軟正黑體" panose="020B0604030504040204" pitchFamily="34" charset="-120"/>
                  <a:cs typeface="Lato Light"/>
                </a:rPr>
                <a:t>23,800</a:t>
              </a:r>
              <a:r>
                <a:rPr lang="zh-TW" altLang="en-US" sz="2667" b="1" dirty="0">
                  <a:solidFill>
                    <a:schemeClr val="bg1"/>
                  </a:solidFill>
                  <a:latin typeface="微軟正黑體" panose="020B0604030504040204" pitchFamily="34" charset="-120"/>
                  <a:ea typeface="微軟正黑體" panose="020B0604030504040204" pitchFamily="34" charset="-120"/>
                  <a:cs typeface="Lato Light"/>
                </a:rPr>
                <a:t>元</a:t>
              </a:r>
              <a:r>
                <a:rPr lang="en-US" altLang="zh-TW" sz="2667" b="1" dirty="0">
                  <a:solidFill>
                    <a:schemeClr val="bg1"/>
                  </a:solidFill>
                  <a:latin typeface="微軟正黑體" panose="020B0604030504040204" pitchFamily="34" charset="-120"/>
                  <a:ea typeface="微軟正黑體" panose="020B0604030504040204" pitchFamily="34" charset="-120"/>
                  <a:cs typeface="Lato Light"/>
                </a:rPr>
                <a:t>)</a:t>
              </a:r>
              <a:endParaRPr lang="en-US" sz="2667" b="1" dirty="0">
                <a:solidFill>
                  <a:schemeClr val="bg1"/>
                </a:solidFill>
                <a:latin typeface="微軟正黑體" panose="020B0604030504040204" pitchFamily="34" charset="-120"/>
                <a:ea typeface="微軟正黑體" panose="020B0604030504040204" pitchFamily="34" charset="-120"/>
                <a:cs typeface="Lato Light"/>
              </a:endParaRPr>
            </a:p>
          </p:txBody>
        </p:sp>
        <p:grpSp>
          <p:nvGrpSpPr>
            <p:cNvPr id="2" name="群組 1">
              <a:extLst>
                <a:ext uri="{FF2B5EF4-FFF2-40B4-BE49-F238E27FC236}">
                  <a16:creationId xmlns="" xmlns:a16="http://schemas.microsoft.com/office/drawing/2014/main" id="{0531BBF3-8785-4C92-A894-955E75091621}"/>
                </a:ext>
              </a:extLst>
            </p:cNvPr>
            <p:cNvGrpSpPr/>
            <p:nvPr/>
          </p:nvGrpSpPr>
          <p:grpSpPr>
            <a:xfrm>
              <a:off x="3891060" y="727915"/>
              <a:ext cx="1198652" cy="2530342"/>
              <a:chOff x="3972674" y="1380558"/>
              <a:chExt cx="1198652" cy="2978772"/>
            </a:xfrm>
            <a:solidFill>
              <a:schemeClr val="bg1">
                <a:lumMod val="65000"/>
              </a:schemeClr>
            </a:solidFill>
          </p:grpSpPr>
          <p:sp>
            <p:nvSpPr>
              <p:cNvPr id="32" name="Freeform 278">
                <a:extLst>
                  <a:ext uri="{FF2B5EF4-FFF2-40B4-BE49-F238E27FC236}">
                    <a16:creationId xmlns="" xmlns:a16="http://schemas.microsoft.com/office/drawing/2014/main" id="{1B47C72D-F462-4124-B5A9-4567356BEA7D}"/>
                  </a:ext>
                </a:extLst>
              </p:cNvPr>
              <p:cNvSpPr>
                <a:spLocks noEditPoints="1"/>
              </p:cNvSpPr>
              <p:nvPr/>
            </p:nvSpPr>
            <p:spPr bwMode="auto">
              <a:xfrm>
                <a:off x="3972674" y="1977901"/>
                <a:ext cx="1198652" cy="2381429"/>
              </a:xfrm>
              <a:custGeom>
                <a:avLst/>
                <a:gdLst>
                  <a:gd name="T0" fmla="*/ 389 w 604"/>
                  <a:gd name="T1" fmla="*/ 1200 h 1200"/>
                  <a:gd name="T2" fmla="*/ 391 w 604"/>
                  <a:gd name="T3" fmla="*/ 1200 h 1200"/>
                  <a:gd name="T4" fmla="*/ 475 w 604"/>
                  <a:gd name="T5" fmla="*/ 0 h 1200"/>
                  <a:gd name="T6" fmla="*/ 537 w 604"/>
                  <a:gd name="T7" fmla="*/ 17 h 1200"/>
                  <a:gd name="T8" fmla="*/ 584 w 604"/>
                  <a:gd name="T9" fmla="*/ 58 h 1200"/>
                  <a:gd name="T10" fmla="*/ 602 w 604"/>
                  <a:gd name="T11" fmla="*/ 118 h 1200"/>
                  <a:gd name="T12" fmla="*/ 602 w 604"/>
                  <a:gd name="T13" fmla="*/ 121 h 1200"/>
                  <a:gd name="T14" fmla="*/ 604 w 604"/>
                  <a:gd name="T15" fmla="*/ 501 h 1200"/>
                  <a:gd name="T16" fmla="*/ 585 w 604"/>
                  <a:gd name="T17" fmla="*/ 542 h 1200"/>
                  <a:gd name="T18" fmla="*/ 544 w 604"/>
                  <a:gd name="T19" fmla="*/ 559 h 1200"/>
                  <a:gd name="T20" fmla="*/ 503 w 604"/>
                  <a:gd name="T21" fmla="*/ 542 h 1200"/>
                  <a:gd name="T22" fmla="*/ 484 w 604"/>
                  <a:gd name="T23" fmla="*/ 501 h 1200"/>
                  <a:gd name="T24" fmla="*/ 453 w 604"/>
                  <a:gd name="T25" fmla="*/ 174 h 1200"/>
                  <a:gd name="T26" fmla="*/ 447 w 604"/>
                  <a:gd name="T27" fmla="*/ 1157 h 1200"/>
                  <a:gd name="T28" fmla="*/ 413 w 604"/>
                  <a:gd name="T29" fmla="*/ 1193 h 1200"/>
                  <a:gd name="T30" fmla="*/ 387 w 604"/>
                  <a:gd name="T31" fmla="*/ 1200 h 1200"/>
                  <a:gd name="T32" fmla="*/ 382 w 604"/>
                  <a:gd name="T33" fmla="*/ 1200 h 1200"/>
                  <a:gd name="T34" fmla="*/ 357 w 604"/>
                  <a:gd name="T35" fmla="*/ 1193 h 1200"/>
                  <a:gd name="T36" fmla="*/ 322 w 604"/>
                  <a:gd name="T37" fmla="*/ 1157 h 1200"/>
                  <a:gd name="T38" fmla="*/ 316 w 604"/>
                  <a:gd name="T39" fmla="*/ 567 h 1200"/>
                  <a:gd name="T40" fmla="*/ 288 w 604"/>
                  <a:gd name="T41" fmla="*/ 1131 h 1200"/>
                  <a:gd name="T42" fmla="*/ 269 w 604"/>
                  <a:gd name="T43" fmla="*/ 1178 h 1200"/>
                  <a:gd name="T44" fmla="*/ 223 w 604"/>
                  <a:gd name="T45" fmla="*/ 1200 h 1200"/>
                  <a:gd name="T46" fmla="*/ 219 w 604"/>
                  <a:gd name="T47" fmla="*/ 1200 h 1200"/>
                  <a:gd name="T48" fmla="*/ 215 w 604"/>
                  <a:gd name="T49" fmla="*/ 1200 h 1200"/>
                  <a:gd name="T50" fmla="*/ 170 w 604"/>
                  <a:gd name="T51" fmla="*/ 1180 h 1200"/>
                  <a:gd name="T52" fmla="*/ 152 w 604"/>
                  <a:gd name="T53" fmla="*/ 1131 h 1200"/>
                  <a:gd name="T54" fmla="*/ 118 w 604"/>
                  <a:gd name="T55" fmla="*/ 174 h 1200"/>
                  <a:gd name="T56" fmla="*/ 114 w 604"/>
                  <a:gd name="T57" fmla="*/ 523 h 1200"/>
                  <a:gd name="T58" fmla="*/ 82 w 604"/>
                  <a:gd name="T59" fmla="*/ 555 h 1200"/>
                  <a:gd name="T60" fmla="*/ 36 w 604"/>
                  <a:gd name="T61" fmla="*/ 555 h 1200"/>
                  <a:gd name="T62" fmla="*/ 6 w 604"/>
                  <a:gd name="T63" fmla="*/ 523 h 1200"/>
                  <a:gd name="T64" fmla="*/ 0 w 604"/>
                  <a:gd name="T65" fmla="*/ 125 h 1200"/>
                  <a:gd name="T66" fmla="*/ 4 w 604"/>
                  <a:gd name="T67" fmla="*/ 106 h 1200"/>
                  <a:gd name="T68" fmla="*/ 19 w 604"/>
                  <a:gd name="T69" fmla="*/ 65 h 1200"/>
                  <a:gd name="T70" fmla="*/ 66 w 604"/>
                  <a:gd name="T71" fmla="*/ 19 h 1200"/>
                  <a:gd name="T72" fmla="*/ 131 w 604"/>
                  <a:gd name="T73" fmla="*/ 0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4" h="1200">
                    <a:moveTo>
                      <a:pt x="391" y="1200"/>
                    </a:moveTo>
                    <a:lnTo>
                      <a:pt x="389" y="1200"/>
                    </a:lnTo>
                    <a:lnTo>
                      <a:pt x="389" y="1200"/>
                    </a:lnTo>
                    <a:lnTo>
                      <a:pt x="391" y="1200"/>
                    </a:lnTo>
                    <a:close/>
                    <a:moveTo>
                      <a:pt x="131" y="0"/>
                    </a:moveTo>
                    <a:lnTo>
                      <a:pt x="475" y="0"/>
                    </a:lnTo>
                    <a:lnTo>
                      <a:pt x="509" y="4"/>
                    </a:lnTo>
                    <a:lnTo>
                      <a:pt x="537" y="17"/>
                    </a:lnTo>
                    <a:lnTo>
                      <a:pt x="563" y="34"/>
                    </a:lnTo>
                    <a:lnTo>
                      <a:pt x="584" y="58"/>
                    </a:lnTo>
                    <a:lnTo>
                      <a:pt x="597" y="86"/>
                    </a:lnTo>
                    <a:lnTo>
                      <a:pt x="602" y="118"/>
                    </a:lnTo>
                    <a:lnTo>
                      <a:pt x="602" y="120"/>
                    </a:lnTo>
                    <a:lnTo>
                      <a:pt x="602" y="121"/>
                    </a:lnTo>
                    <a:lnTo>
                      <a:pt x="604" y="125"/>
                    </a:lnTo>
                    <a:lnTo>
                      <a:pt x="604" y="501"/>
                    </a:lnTo>
                    <a:lnTo>
                      <a:pt x="599" y="523"/>
                    </a:lnTo>
                    <a:lnTo>
                      <a:pt x="585" y="542"/>
                    </a:lnTo>
                    <a:lnTo>
                      <a:pt x="567" y="555"/>
                    </a:lnTo>
                    <a:lnTo>
                      <a:pt x="544" y="559"/>
                    </a:lnTo>
                    <a:lnTo>
                      <a:pt x="522" y="555"/>
                    </a:lnTo>
                    <a:lnTo>
                      <a:pt x="503" y="542"/>
                    </a:lnTo>
                    <a:lnTo>
                      <a:pt x="490" y="523"/>
                    </a:lnTo>
                    <a:lnTo>
                      <a:pt x="484" y="501"/>
                    </a:lnTo>
                    <a:lnTo>
                      <a:pt x="484" y="174"/>
                    </a:lnTo>
                    <a:lnTo>
                      <a:pt x="453" y="174"/>
                    </a:lnTo>
                    <a:lnTo>
                      <a:pt x="453" y="1131"/>
                    </a:lnTo>
                    <a:lnTo>
                      <a:pt x="447" y="1157"/>
                    </a:lnTo>
                    <a:lnTo>
                      <a:pt x="434" y="1178"/>
                    </a:lnTo>
                    <a:lnTo>
                      <a:pt x="413" y="1193"/>
                    </a:lnTo>
                    <a:lnTo>
                      <a:pt x="389" y="1200"/>
                    </a:lnTo>
                    <a:lnTo>
                      <a:pt x="387" y="1200"/>
                    </a:lnTo>
                    <a:lnTo>
                      <a:pt x="385" y="1200"/>
                    </a:lnTo>
                    <a:lnTo>
                      <a:pt x="382" y="1200"/>
                    </a:lnTo>
                    <a:lnTo>
                      <a:pt x="382" y="1200"/>
                    </a:lnTo>
                    <a:lnTo>
                      <a:pt x="357" y="1193"/>
                    </a:lnTo>
                    <a:lnTo>
                      <a:pt x="337" y="1180"/>
                    </a:lnTo>
                    <a:lnTo>
                      <a:pt x="322" y="1157"/>
                    </a:lnTo>
                    <a:lnTo>
                      <a:pt x="316" y="1131"/>
                    </a:lnTo>
                    <a:lnTo>
                      <a:pt x="316" y="567"/>
                    </a:lnTo>
                    <a:lnTo>
                      <a:pt x="288" y="567"/>
                    </a:lnTo>
                    <a:lnTo>
                      <a:pt x="288" y="1131"/>
                    </a:lnTo>
                    <a:lnTo>
                      <a:pt x="283" y="1157"/>
                    </a:lnTo>
                    <a:lnTo>
                      <a:pt x="269" y="1178"/>
                    </a:lnTo>
                    <a:lnTo>
                      <a:pt x="249" y="1193"/>
                    </a:lnTo>
                    <a:lnTo>
                      <a:pt x="223" y="1200"/>
                    </a:lnTo>
                    <a:lnTo>
                      <a:pt x="223" y="1200"/>
                    </a:lnTo>
                    <a:lnTo>
                      <a:pt x="219" y="1200"/>
                    </a:lnTo>
                    <a:lnTo>
                      <a:pt x="215" y="1200"/>
                    </a:lnTo>
                    <a:lnTo>
                      <a:pt x="215" y="1200"/>
                    </a:lnTo>
                    <a:lnTo>
                      <a:pt x="191" y="1193"/>
                    </a:lnTo>
                    <a:lnTo>
                      <a:pt x="170" y="1180"/>
                    </a:lnTo>
                    <a:lnTo>
                      <a:pt x="157" y="1157"/>
                    </a:lnTo>
                    <a:lnTo>
                      <a:pt x="152" y="1131"/>
                    </a:lnTo>
                    <a:lnTo>
                      <a:pt x="152" y="174"/>
                    </a:lnTo>
                    <a:lnTo>
                      <a:pt x="118" y="174"/>
                    </a:lnTo>
                    <a:lnTo>
                      <a:pt x="118" y="501"/>
                    </a:lnTo>
                    <a:lnTo>
                      <a:pt x="114" y="523"/>
                    </a:lnTo>
                    <a:lnTo>
                      <a:pt x="101" y="542"/>
                    </a:lnTo>
                    <a:lnTo>
                      <a:pt x="82" y="555"/>
                    </a:lnTo>
                    <a:lnTo>
                      <a:pt x="60" y="559"/>
                    </a:lnTo>
                    <a:lnTo>
                      <a:pt x="36" y="555"/>
                    </a:lnTo>
                    <a:lnTo>
                      <a:pt x="17" y="542"/>
                    </a:lnTo>
                    <a:lnTo>
                      <a:pt x="6" y="523"/>
                    </a:lnTo>
                    <a:lnTo>
                      <a:pt x="0" y="501"/>
                    </a:lnTo>
                    <a:lnTo>
                      <a:pt x="0" y="125"/>
                    </a:lnTo>
                    <a:lnTo>
                      <a:pt x="0" y="116"/>
                    </a:lnTo>
                    <a:lnTo>
                      <a:pt x="4" y="106"/>
                    </a:lnTo>
                    <a:lnTo>
                      <a:pt x="8" y="99"/>
                    </a:lnTo>
                    <a:lnTo>
                      <a:pt x="19" y="65"/>
                    </a:lnTo>
                    <a:lnTo>
                      <a:pt x="39" y="39"/>
                    </a:lnTo>
                    <a:lnTo>
                      <a:pt x="66" y="19"/>
                    </a:lnTo>
                    <a:lnTo>
                      <a:pt x="96" y="5"/>
                    </a:lnTo>
                    <a:lnTo>
                      <a:pt x="1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9170" fontAlgn="base">
                  <a:spcBef>
                    <a:spcPct val="0"/>
                  </a:spcBef>
                  <a:spcAft>
                    <a:spcPct val="0"/>
                  </a:spcAft>
                  <a:defRPr/>
                </a:pPr>
                <a:endParaRPr lang="en-US" sz="2400">
                  <a:solidFill>
                    <a:prstClr val="black"/>
                  </a:solidFill>
                  <a:latin typeface="Arial"/>
                  <a:ea typeface="微软雅黑"/>
                  <a:cs typeface="+mn-ea"/>
                  <a:sym typeface="+mn-lt"/>
                </a:endParaRPr>
              </a:p>
            </p:txBody>
          </p:sp>
          <p:sp>
            <p:nvSpPr>
              <p:cNvPr id="33" name="Freeform 279">
                <a:extLst>
                  <a:ext uri="{FF2B5EF4-FFF2-40B4-BE49-F238E27FC236}">
                    <a16:creationId xmlns="" xmlns:a16="http://schemas.microsoft.com/office/drawing/2014/main" id="{41F94A5A-CA34-443B-8D28-07B28AE593D5}"/>
                  </a:ext>
                </a:extLst>
              </p:cNvPr>
              <p:cNvSpPr>
                <a:spLocks/>
              </p:cNvSpPr>
              <p:nvPr/>
            </p:nvSpPr>
            <p:spPr bwMode="auto">
              <a:xfrm>
                <a:off x="4314012" y="1380558"/>
                <a:ext cx="515976" cy="512007"/>
              </a:xfrm>
              <a:custGeom>
                <a:avLst/>
                <a:gdLst>
                  <a:gd name="T0" fmla="*/ 127 w 260"/>
                  <a:gd name="T1" fmla="*/ 0 h 258"/>
                  <a:gd name="T2" fmla="*/ 131 w 260"/>
                  <a:gd name="T3" fmla="*/ 0 h 258"/>
                  <a:gd name="T4" fmla="*/ 167 w 260"/>
                  <a:gd name="T5" fmla="*/ 4 h 258"/>
                  <a:gd name="T6" fmla="*/ 197 w 260"/>
                  <a:gd name="T7" fmla="*/ 17 h 258"/>
                  <a:gd name="T8" fmla="*/ 223 w 260"/>
                  <a:gd name="T9" fmla="*/ 37 h 258"/>
                  <a:gd name="T10" fmla="*/ 241 w 260"/>
                  <a:gd name="T11" fmla="*/ 61 h 258"/>
                  <a:gd name="T12" fmla="*/ 255 w 260"/>
                  <a:gd name="T13" fmla="*/ 93 h 258"/>
                  <a:gd name="T14" fmla="*/ 260 w 260"/>
                  <a:gd name="T15" fmla="*/ 127 h 258"/>
                  <a:gd name="T16" fmla="*/ 260 w 260"/>
                  <a:gd name="T17" fmla="*/ 131 h 258"/>
                  <a:gd name="T18" fmla="*/ 255 w 260"/>
                  <a:gd name="T19" fmla="*/ 164 h 258"/>
                  <a:gd name="T20" fmla="*/ 241 w 260"/>
                  <a:gd name="T21" fmla="*/ 196 h 258"/>
                  <a:gd name="T22" fmla="*/ 223 w 260"/>
                  <a:gd name="T23" fmla="*/ 220 h 258"/>
                  <a:gd name="T24" fmla="*/ 197 w 260"/>
                  <a:gd name="T25" fmla="*/ 241 h 258"/>
                  <a:gd name="T26" fmla="*/ 167 w 260"/>
                  <a:gd name="T27" fmla="*/ 254 h 258"/>
                  <a:gd name="T28" fmla="*/ 131 w 260"/>
                  <a:gd name="T29" fmla="*/ 258 h 258"/>
                  <a:gd name="T30" fmla="*/ 127 w 260"/>
                  <a:gd name="T31" fmla="*/ 258 h 258"/>
                  <a:gd name="T32" fmla="*/ 94 w 260"/>
                  <a:gd name="T33" fmla="*/ 254 h 258"/>
                  <a:gd name="T34" fmla="*/ 64 w 260"/>
                  <a:gd name="T35" fmla="*/ 241 h 258"/>
                  <a:gd name="T36" fmla="*/ 38 w 260"/>
                  <a:gd name="T37" fmla="*/ 220 h 258"/>
                  <a:gd name="T38" fmla="*/ 17 w 260"/>
                  <a:gd name="T39" fmla="*/ 196 h 258"/>
                  <a:gd name="T40" fmla="*/ 4 w 260"/>
                  <a:gd name="T41" fmla="*/ 164 h 258"/>
                  <a:gd name="T42" fmla="*/ 0 w 260"/>
                  <a:gd name="T43" fmla="*/ 131 h 258"/>
                  <a:gd name="T44" fmla="*/ 0 w 260"/>
                  <a:gd name="T45" fmla="*/ 127 h 258"/>
                  <a:gd name="T46" fmla="*/ 4 w 260"/>
                  <a:gd name="T47" fmla="*/ 93 h 258"/>
                  <a:gd name="T48" fmla="*/ 17 w 260"/>
                  <a:gd name="T49" fmla="*/ 61 h 258"/>
                  <a:gd name="T50" fmla="*/ 38 w 260"/>
                  <a:gd name="T51" fmla="*/ 37 h 258"/>
                  <a:gd name="T52" fmla="*/ 64 w 260"/>
                  <a:gd name="T53" fmla="*/ 17 h 258"/>
                  <a:gd name="T54" fmla="*/ 94 w 260"/>
                  <a:gd name="T55" fmla="*/ 4 h 258"/>
                  <a:gd name="T56" fmla="*/ 127 w 260"/>
                  <a:gd name="T57"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0" h="258">
                    <a:moveTo>
                      <a:pt x="127" y="0"/>
                    </a:moveTo>
                    <a:lnTo>
                      <a:pt x="131" y="0"/>
                    </a:lnTo>
                    <a:lnTo>
                      <a:pt x="167" y="4"/>
                    </a:lnTo>
                    <a:lnTo>
                      <a:pt x="197" y="17"/>
                    </a:lnTo>
                    <a:lnTo>
                      <a:pt x="223" y="37"/>
                    </a:lnTo>
                    <a:lnTo>
                      <a:pt x="241" y="61"/>
                    </a:lnTo>
                    <a:lnTo>
                      <a:pt x="255" y="93"/>
                    </a:lnTo>
                    <a:lnTo>
                      <a:pt x="260" y="127"/>
                    </a:lnTo>
                    <a:lnTo>
                      <a:pt x="260" y="131"/>
                    </a:lnTo>
                    <a:lnTo>
                      <a:pt x="255" y="164"/>
                    </a:lnTo>
                    <a:lnTo>
                      <a:pt x="241" y="196"/>
                    </a:lnTo>
                    <a:lnTo>
                      <a:pt x="223" y="220"/>
                    </a:lnTo>
                    <a:lnTo>
                      <a:pt x="197" y="241"/>
                    </a:lnTo>
                    <a:lnTo>
                      <a:pt x="167" y="254"/>
                    </a:lnTo>
                    <a:lnTo>
                      <a:pt x="131" y="258"/>
                    </a:lnTo>
                    <a:lnTo>
                      <a:pt x="127" y="258"/>
                    </a:lnTo>
                    <a:lnTo>
                      <a:pt x="94" y="254"/>
                    </a:lnTo>
                    <a:lnTo>
                      <a:pt x="64" y="241"/>
                    </a:lnTo>
                    <a:lnTo>
                      <a:pt x="38" y="220"/>
                    </a:lnTo>
                    <a:lnTo>
                      <a:pt x="17" y="196"/>
                    </a:lnTo>
                    <a:lnTo>
                      <a:pt x="4" y="164"/>
                    </a:lnTo>
                    <a:lnTo>
                      <a:pt x="0" y="131"/>
                    </a:lnTo>
                    <a:lnTo>
                      <a:pt x="0" y="127"/>
                    </a:lnTo>
                    <a:lnTo>
                      <a:pt x="4" y="93"/>
                    </a:lnTo>
                    <a:lnTo>
                      <a:pt x="17" y="61"/>
                    </a:lnTo>
                    <a:lnTo>
                      <a:pt x="38" y="37"/>
                    </a:lnTo>
                    <a:lnTo>
                      <a:pt x="64" y="17"/>
                    </a:lnTo>
                    <a:lnTo>
                      <a:pt x="94" y="4"/>
                    </a:lnTo>
                    <a:lnTo>
                      <a:pt x="1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9170" fontAlgn="base">
                  <a:spcBef>
                    <a:spcPct val="0"/>
                  </a:spcBef>
                  <a:spcAft>
                    <a:spcPct val="0"/>
                  </a:spcAft>
                  <a:defRPr/>
                </a:pPr>
                <a:endParaRPr lang="en-US" sz="2400">
                  <a:solidFill>
                    <a:prstClr val="black"/>
                  </a:solidFill>
                  <a:latin typeface="Arial"/>
                  <a:ea typeface="微软雅黑"/>
                  <a:cs typeface="+mn-ea"/>
                  <a:sym typeface="+mn-lt"/>
                </a:endParaRPr>
              </a:p>
            </p:txBody>
          </p:sp>
          <p:sp>
            <p:nvSpPr>
              <p:cNvPr id="34" name="Freeform 280">
                <a:extLst>
                  <a:ext uri="{FF2B5EF4-FFF2-40B4-BE49-F238E27FC236}">
                    <a16:creationId xmlns="" xmlns:a16="http://schemas.microsoft.com/office/drawing/2014/main" id="{071E16C7-75BE-4E54-8866-C015A4110C70}"/>
                  </a:ext>
                </a:extLst>
              </p:cNvPr>
              <p:cNvSpPr>
                <a:spLocks/>
              </p:cNvSpPr>
              <p:nvPr/>
            </p:nvSpPr>
            <p:spPr bwMode="auto">
              <a:xfrm>
                <a:off x="4484681" y="1977901"/>
                <a:ext cx="170669" cy="615203"/>
              </a:xfrm>
              <a:custGeom>
                <a:avLst/>
                <a:gdLst>
                  <a:gd name="T0" fmla="*/ 0 w 86"/>
                  <a:gd name="T1" fmla="*/ 0 h 310"/>
                  <a:gd name="T2" fmla="*/ 86 w 86"/>
                  <a:gd name="T3" fmla="*/ 0 h 310"/>
                  <a:gd name="T4" fmla="*/ 60 w 86"/>
                  <a:gd name="T5" fmla="*/ 19 h 310"/>
                  <a:gd name="T6" fmla="*/ 75 w 86"/>
                  <a:gd name="T7" fmla="*/ 279 h 310"/>
                  <a:gd name="T8" fmla="*/ 43 w 86"/>
                  <a:gd name="T9" fmla="*/ 310 h 310"/>
                  <a:gd name="T10" fmla="*/ 8 w 86"/>
                  <a:gd name="T11" fmla="*/ 279 h 310"/>
                  <a:gd name="T12" fmla="*/ 25 w 86"/>
                  <a:gd name="T13" fmla="*/ 19 h 310"/>
                  <a:gd name="T14" fmla="*/ 0 w 86"/>
                  <a:gd name="T15" fmla="*/ 0 h 3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310">
                    <a:moveTo>
                      <a:pt x="0" y="0"/>
                    </a:moveTo>
                    <a:lnTo>
                      <a:pt x="86" y="0"/>
                    </a:lnTo>
                    <a:lnTo>
                      <a:pt x="60" y="19"/>
                    </a:lnTo>
                    <a:lnTo>
                      <a:pt x="75" y="279"/>
                    </a:lnTo>
                    <a:lnTo>
                      <a:pt x="43" y="310"/>
                    </a:lnTo>
                    <a:lnTo>
                      <a:pt x="8" y="279"/>
                    </a:lnTo>
                    <a:lnTo>
                      <a:pt x="25" y="19"/>
                    </a:lnTo>
                    <a:lnTo>
                      <a:pt x="0" y="0"/>
                    </a:lnTo>
                    <a:close/>
                  </a:path>
                </a:pathLst>
              </a:custGeom>
              <a:grp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defTabSz="1219170" fontAlgn="base">
                  <a:spcBef>
                    <a:spcPct val="0"/>
                  </a:spcBef>
                  <a:spcAft>
                    <a:spcPct val="0"/>
                  </a:spcAft>
                  <a:defRPr/>
                </a:pPr>
                <a:endParaRPr lang="en-US" sz="2400">
                  <a:solidFill>
                    <a:prstClr val="black"/>
                  </a:solidFill>
                  <a:latin typeface="Arial"/>
                  <a:ea typeface="微软雅黑"/>
                  <a:cs typeface="+mn-ea"/>
                  <a:sym typeface="+mn-lt"/>
                </a:endParaRPr>
              </a:p>
            </p:txBody>
          </p:sp>
        </p:grpSp>
        <p:sp>
          <p:nvSpPr>
            <p:cNvPr id="5" name="矩形 4"/>
            <p:cNvSpPr/>
            <p:nvPr/>
          </p:nvSpPr>
          <p:spPr>
            <a:xfrm>
              <a:off x="1241956" y="3095446"/>
              <a:ext cx="7232959" cy="684899"/>
            </a:xfrm>
            <a:prstGeom prst="rect">
              <a:avLst/>
            </a:prstGeom>
          </p:spPr>
          <p:txBody>
            <a:bodyPr wrap="square">
              <a:spAutoFit/>
            </a:bodyPr>
            <a:lstStyle/>
            <a:p>
              <a:r>
                <a:rPr lang="zh-TW" altLang="en-US"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於申請</a:t>
              </a:r>
              <a:r>
                <a:rPr lang="zh-TW" altLang="zh-TW"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登記日前</a:t>
              </a:r>
              <a:r>
                <a:rPr lang="en-US" altLang="zh-TW"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6</a:t>
              </a:r>
              <a:r>
                <a:rPr lang="zh-TW" altLang="en-US"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個月內，保險年資合計滿</a:t>
              </a:r>
              <a:r>
                <a:rPr lang="en-US" altLang="zh-TW" sz="2667" b="1" u="sng"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2</a:t>
              </a:r>
              <a:r>
                <a:rPr lang="zh-TW" altLang="zh-TW" sz="2667" b="1" u="sng"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個月</a:t>
              </a:r>
              <a:r>
                <a:rPr lang="en-US" altLang="zh-TW" sz="2667" b="1" u="sng"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(60</a:t>
              </a:r>
              <a:r>
                <a:rPr lang="zh-TW" altLang="en-US" sz="2667" b="1" u="sng"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天</a:t>
              </a:r>
              <a:r>
                <a:rPr lang="en-US" altLang="zh-TW" sz="2667" b="1" u="sng"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a:t>
              </a:r>
              <a:r>
                <a:rPr lang="zh-TW" altLang="zh-TW"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以上</a:t>
              </a:r>
              <a:r>
                <a:rPr lang="en-US" altLang="zh-TW"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a:t>
              </a:r>
              <a:r>
                <a:rPr lang="zh-TW" altLang="en-US"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適用加保在工會、漁會；不適用農保</a:t>
              </a:r>
              <a:r>
                <a:rPr lang="en-US" altLang="zh-TW"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rPr>
                <a:t>)</a:t>
              </a:r>
              <a:endParaRPr lang="zh-TW" altLang="en-US" sz="2667" b="1" dirty="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Lato Light"/>
              </a:endParaRPr>
            </a:p>
          </p:txBody>
        </p:sp>
      </p:grpSp>
      <p:sp>
        <p:nvSpPr>
          <p:cNvPr id="7" name="直線圖說文字 1 (加上強調線) 6"/>
          <p:cNvSpPr/>
          <p:nvPr/>
        </p:nvSpPr>
        <p:spPr>
          <a:xfrm>
            <a:off x="8756930" y="1518217"/>
            <a:ext cx="2860825" cy="2419329"/>
          </a:xfrm>
          <a:prstGeom prst="accent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a:r>
              <a:rPr lang="zh-TW" altLang="zh-TW" sz="2133" b="1" dirty="0">
                <a:latin typeface="微軟正黑體" panose="020B0604030504040204" pitchFamily="34" charset="-120"/>
                <a:ea typeface="微軟正黑體" panose="020B0604030504040204" pitchFamily="34" charset="-120"/>
              </a:rPr>
              <a:t>參加職業訓練、多元就業開發方案、培力就業計畫及臨時工作津貼等公法救助措施期間所投保之勞工保險，不列入保險年資計算。</a:t>
            </a:r>
          </a:p>
        </p:txBody>
      </p:sp>
    </p:spTree>
    <p:extLst>
      <p:ext uri="{BB962C8B-B14F-4D97-AF65-F5344CB8AC3E}">
        <p14:creationId xmlns:p14="http://schemas.microsoft.com/office/powerpoint/2010/main" val="3156766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 xmlns:a16="http://schemas.microsoft.com/office/drawing/2014/main" id="{5C42DE12-7866-4C54-8FD2-FF85C720134A}"/>
              </a:ext>
            </a:extLst>
          </p:cNvPr>
          <p:cNvSpPr/>
          <p:nvPr/>
        </p:nvSpPr>
        <p:spPr>
          <a:xfrm>
            <a:off x="9204143" y="952825"/>
            <a:ext cx="2719619" cy="1077218"/>
          </a:xfrm>
          <a:prstGeom prst="rect">
            <a:avLst/>
          </a:prstGeom>
        </p:spPr>
        <p:txBody>
          <a:bodyPr wrap="square">
            <a:spAutoFit/>
          </a:bodyPr>
          <a:lstStyle/>
          <a:p>
            <a:r>
              <a:rPr lang="zh-TW" altLang="zh-TW" sz="1600" dirty="0">
                <a:latin typeface="微軟正黑體" panose="020B0604030504040204" pitchFamily="34" charset="-120"/>
                <a:ea typeface="微軟正黑體" panose="020B0604030504040204" pitchFamily="34" charset="-120"/>
              </a:rPr>
              <a:t>申請登記日前</a:t>
            </a:r>
            <a:r>
              <a:rPr lang="en-US" altLang="zh-TW" sz="1600" dirty="0">
                <a:latin typeface="微軟正黑體" panose="020B0604030504040204" pitchFamily="34" charset="-120"/>
                <a:ea typeface="微軟正黑體" panose="020B0604030504040204" pitchFamily="34" charset="-120"/>
              </a:rPr>
              <a:t>6</a:t>
            </a:r>
            <a:r>
              <a:rPr lang="zh-TW" altLang="zh-TW" sz="1600" dirty="0">
                <a:latin typeface="微軟正黑體" panose="020B0604030504040204" pitchFamily="34" charset="-120"/>
                <a:ea typeface="微軟正黑體" panose="020B0604030504040204" pitchFamily="34" charset="-120"/>
              </a:rPr>
              <a:t>個月內，</a:t>
            </a:r>
            <a:r>
              <a:rPr lang="en-US" altLang="zh-TW" sz="1600" dirty="0">
                <a:latin typeface="微軟正黑體" panose="020B0604030504040204" pitchFamily="34" charset="-120"/>
                <a:ea typeface="微軟正黑體" panose="020B0604030504040204" pitchFamily="34" charset="-120"/>
              </a:rPr>
              <a:t/>
            </a:r>
            <a:br>
              <a:rPr lang="en-US" altLang="zh-TW" sz="1600" dirty="0">
                <a:latin typeface="微軟正黑體" panose="020B0604030504040204" pitchFamily="34" charset="-120"/>
                <a:ea typeface="微軟正黑體" panose="020B0604030504040204" pitchFamily="34" charset="-120"/>
              </a:rPr>
            </a:br>
            <a:r>
              <a:rPr lang="zh-TW" altLang="zh-TW" sz="1600" dirty="0">
                <a:latin typeface="微軟正黑體" panose="020B0604030504040204" pitchFamily="34" charset="-120"/>
                <a:ea typeface="微軟正黑體" panose="020B0604030504040204" pitchFamily="34" charset="-120"/>
              </a:rPr>
              <a:t>勞保或就保合計滿</a:t>
            </a:r>
            <a:r>
              <a:rPr lang="en-US" altLang="zh-TW" sz="1600" dirty="0">
                <a:latin typeface="微軟正黑體" panose="020B0604030504040204" pitchFamily="34" charset="-120"/>
                <a:ea typeface="微軟正黑體" panose="020B0604030504040204" pitchFamily="34" charset="-120"/>
              </a:rPr>
              <a:t>2</a:t>
            </a:r>
            <a:r>
              <a:rPr lang="zh-TW" altLang="zh-TW" sz="1600" dirty="0">
                <a:latin typeface="微軟正黑體" panose="020B0604030504040204" pitchFamily="34" charset="-120"/>
                <a:ea typeface="微軟正黑體" panose="020B0604030504040204" pitchFamily="34" charset="-120"/>
              </a:rPr>
              <a:t>個月</a:t>
            </a:r>
            <a:r>
              <a:rPr lang="en-US" altLang="zh-TW" sz="1600" dirty="0">
                <a:latin typeface="微軟正黑體" panose="020B0604030504040204" pitchFamily="34" charset="-120"/>
                <a:ea typeface="微軟正黑體" panose="020B0604030504040204" pitchFamily="34" charset="-120"/>
              </a:rPr>
              <a:t>(60</a:t>
            </a:r>
            <a:r>
              <a:rPr lang="zh-TW" altLang="en-US" sz="1600" dirty="0">
                <a:latin typeface="微軟正黑體" panose="020B0604030504040204" pitchFamily="34" charset="-120"/>
                <a:ea typeface="微軟正黑體" panose="020B0604030504040204" pitchFamily="34" charset="-120"/>
              </a:rPr>
              <a:t>天</a:t>
            </a:r>
            <a:r>
              <a:rPr lang="en-US" altLang="zh-TW" sz="1600" dirty="0">
                <a:latin typeface="微軟正黑體" panose="020B0604030504040204" pitchFamily="34" charset="-120"/>
                <a:ea typeface="微軟正黑體" panose="020B0604030504040204" pitchFamily="34" charset="-120"/>
              </a:rPr>
              <a:t>)</a:t>
            </a:r>
            <a:r>
              <a:rPr lang="zh-TW" altLang="zh-TW" sz="1600" dirty="0">
                <a:latin typeface="微軟正黑體" panose="020B0604030504040204" pitchFamily="34" charset="-120"/>
                <a:ea typeface="微軟正黑體" panose="020B0604030504040204" pitchFamily="34" charset="-120"/>
              </a:rPr>
              <a:t>，且最近一次之投保薪資於</a:t>
            </a:r>
            <a:r>
              <a:rPr lang="en-US" altLang="zh-TW" sz="1600" dirty="0">
                <a:latin typeface="微軟正黑體" panose="020B0604030504040204" pitchFamily="34" charset="-120"/>
                <a:ea typeface="微軟正黑體" panose="020B0604030504040204" pitchFamily="34" charset="-120"/>
              </a:rPr>
              <a:t>23,800</a:t>
            </a:r>
            <a:r>
              <a:rPr lang="zh-TW" altLang="zh-TW" sz="1600" dirty="0">
                <a:latin typeface="微軟正黑體" panose="020B0604030504040204" pitchFamily="34" charset="-120"/>
                <a:ea typeface="微軟正黑體" panose="020B0604030504040204" pitchFamily="34" charset="-120"/>
              </a:rPr>
              <a:t>元</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含</a:t>
            </a:r>
            <a:r>
              <a:rPr lang="en-US" altLang="zh-TW" sz="1600" dirty="0">
                <a:latin typeface="微軟正黑體" panose="020B0604030504040204" pitchFamily="34" charset="-120"/>
                <a:ea typeface="微軟正黑體" panose="020B0604030504040204" pitchFamily="34" charset="-120"/>
              </a:rPr>
              <a:t>)</a:t>
            </a:r>
            <a:r>
              <a:rPr lang="zh-TW" altLang="zh-TW" sz="1600" dirty="0">
                <a:latin typeface="微軟正黑體" panose="020B0604030504040204" pitchFamily="34" charset="-120"/>
                <a:ea typeface="微軟正黑體" panose="020B0604030504040204" pitchFamily="34" charset="-120"/>
              </a:rPr>
              <a:t>以下</a:t>
            </a:r>
            <a:r>
              <a:rPr lang="zh-TW" altLang="en-US" sz="1600" dirty="0">
                <a:latin typeface="微軟正黑體" panose="020B0604030504040204" pitchFamily="34" charset="-120"/>
                <a:ea typeface="微軟正黑體" panose="020B0604030504040204" pitchFamily="34" charset="-120"/>
              </a:rPr>
              <a:t>之民眾</a:t>
            </a:r>
          </a:p>
        </p:txBody>
      </p:sp>
      <p:sp>
        <p:nvSpPr>
          <p:cNvPr id="4" name="投影片編號版面配置區 3">
            <a:extLst>
              <a:ext uri="{FF2B5EF4-FFF2-40B4-BE49-F238E27FC236}">
                <a16:creationId xmlns="" xmlns:a16="http://schemas.microsoft.com/office/drawing/2014/main" id="{A5D1D2CB-07FA-4735-A0CB-84F95C0100D5}"/>
              </a:ext>
            </a:extLst>
          </p:cNvPr>
          <p:cNvSpPr>
            <a:spLocks noGrp="1"/>
          </p:cNvSpPr>
          <p:nvPr>
            <p:ph type="sldNum" sz="quarter" idx="12"/>
          </p:nvPr>
        </p:nvSpPr>
        <p:spPr>
          <a:xfrm>
            <a:off x="11568608" y="6501342"/>
            <a:ext cx="493845" cy="365125"/>
          </a:xfrm>
        </p:spPr>
        <p:txBody>
          <a:bodyPr/>
          <a:lstStyle/>
          <a:p>
            <a:fld id="{73DA0BB7-265A-403C-9275-D587AB510EDC}" type="slidenum">
              <a:rPr lang="zh-TW" altLang="en-US" smtClean="0"/>
              <a:pPr/>
              <a:t>4</a:t>
            </a:fld>
            <a:endParaRPr lang="zh-TW" altLang="en-US" dirty="0"/>
          </a:p>
        </p:txBody>
      </p:sp>
      <p:grpSp>
        <p:nvGrpSpPr>
          <p:cNvPr id="18" name="Group 11056">
            <a:extLst>
              <a:ext uri="{FF2B5EF4-FFF2-40B4-BE49-F238E27FC236}">
                <a16:creationId xmlns="" xmlns:a16="http://schemas.microsoft.com/office/drawing/2014/main" id="{25D4FD5D-C119-44EB-9010-D016B5B5978F}"/>
              </a:ext>
            </a:extLst>
          </p:cNvPr>
          <p:cNvGrpSpPr/>
          <p:nvPr/>
        </p:nvGrpSpPr>
        <p:grpSpPr>
          <a:xfrm>
            <a:off x="-1100549" y="5831611"/>
            <a:ext cx="2730183" cy="990852"/>
            <a:chOff x="841974" y="-520209"/>
            <a:chExt cx="2864528" cy="1409209"/>
          </a:xfrm>
        </p:grpSpPr>
        <p:sp>
          <p:nvSpPr>
            <p:cNvPr id="19" name="Shape 11054">
              <a:extLst>
                <a:ext uri="{FF2B5EF4-FFF2-40B4-BE49-F238E27FC236}">
                  <a16:creationId xmlns="" xmlns:a16="http://schemas.microsoft.com/office/drawing/2014/main" id="{45AC32DB-C65E-4A40-9BB5-FF9EFDFCCB55}"/>
                </a:ext>
              </a:extLst>
            </p:cNvPr>
            <p:cNvSpPr/>
            <p:nvPr/>
          </p:nvSpPr>
          <p:spPr>
            <a:xfrm>
              <a:off x="3071501" y="-520209"/>
              <a:ext cx="635001" cy="635008"/>
            </a:xfrm>
            <a:custGeom>
              <a:avLst/>
              <a:gdLst/>
              <a:ahLst/>
              <a:cxnLst>
                <a:cxn ang="0">
                  <a:pos x="wd2" y="hd2"/>
                </a:cxn>
                <a:cxn ang="5400000">
                  <a:pos x="wd2" y="hd2"/>
                </a:cxn>
                <a:cxn ang="10800000">
                  <a:pos x="wd2" y="hd2"/>
                </a:cxn>
                <a:cxn ang="16200000">
                  <a:pos x="wd2" y="hd2"/>
                </a:cxn>
              </a:cxnLst>
              <a:rect l="0" t="0" r="r" b="b"/>
              <a:pathLst>
                <a:path w="21600" h="21600" extrusionOk="0">
                  <a:moveTo>
                    <a:pt x="12260" y="14462"/>
                  </a:moveTo>
                  <a:cubicBezTo>
                    <a:pt x="10237" y="15268"/>
                    <a:pt x="7944" y="14282"/>
                    <a:pt x="7138" y="12260"/>
                  </a:cubicBezTo>
                  <a:cubicBezTo>
                    <a:pt x="6332" y="10238"/>
                    <a:pt x="7318" y="7944"/>
                    <a:pt x="9340" y="7138"/>
                  </a:cubicBezTo>
                  <a:cubicBezTo>
                    <a:pt x="11363" y="6332"/>
                    <a:pt x="13656" y="7318"/>
                    <a:pt x="14462" y="9340"/>
                  </a:cubicBezTo>
                  <a:cubicBezTo>
                    <a:pt x="15268" y="11362"/>
                    <a:pt x="14282" y="13656"/>
                    <a:pt x="12260" y="14462"/>
                  </a:cubicBezTo>
                  <a:close/>
                  <a:moveTo>
                    <a:pt x="19602" y="9782"/>
                  </a:moveTo>
                  <a:cubicBezTo>
                    <a:pt x="20834" y="9090"/>
                    <a:pt x="21600" y="8617"/>
                    <a:pt x="21600" y="8617"/>
                  </a:cubicBezTo>
                  <a:lnTo>
                    <a:pt x="20140" y="4954"/>
                  </a:lnTo>
                  <a:cubicBezTo>
                    <a:pt x="20140" y="4954"/>
                    <a:pt x="19254" y="5138"/>
                    <a:pt x="17878" y="5484"/>
                  </a:cubicBezTo>
                  <a:cubicBezTo>
                    <a:pt x="17340" y="4770"/>
                    <a:pt x="16700" y="4141"/>
                    <a:pt x="15975" y="3619"/>
                  </a:cubicBezTo>
                  <a:cubicBezTo>
                    <a:pt x="16319" y="2115"/>
                    <a:pt x="16483" y="1130"/>
                    <a:pt x="16483" y="1130"/>
                  </a:cubicBezTo>
                  <a:lnTo>
                    <a:pt x="13896" y="17"/>
                  </a:lnTo>
                  <a:cubicBezTo>
                    <a:pt x="13896" y="17"/>
                    <a:pt x="13292" y="816"/>
                    <a:pt x="12435" y="2100"/>
                  </a:cubicBezTo>
                  <a:cubicBezTo>
                    <a:pt x="11667" y="1958"/>
                    <a:pt x="9929" y="1990"/>
                    <a:pt x="9794" y="2006"/>
                  </a:cubicBezTo>
                  <a:cubicBezTo>
                    <a:pt x="9096" y="770"/>
                    <a:pt x="8616" y="0"/>
                    <a:pt x="8616" y="0"/>
                  </a:cubicBezTo>
                  <a:lnTo>
                    <a:pt x="4955" y="1460"/>
                  </a:lnTo>
                  <a:cubicBezTo>
                    <a:pt x="4955" y="1460"/>
                    <a:pt x="5136" y="2351"/>
                    <a:pt x="5481" y="3734"/>
                  </a:cubicBezTo>
                  <a:cubicBezTo>
                    <a:pt x="4778" y="4264"/>
                    <a:pt x="4157" y="4895"/>
                    <a:pt x="3639" y="5608"/>
                  </a:cubicBezTo>
                  <a:cubicBezTo>
                    <a:pt x="2127" y="5266"/>
                    <a:pt x="1135" y="5104"/>
                    <a:pt x="1135" y="5104"/>
                  </a:cubicBezTo>
                  <a:lnTo>
                    <a:pt x="22" y="7692"/>
                  </a:lnTo>
                  <a:cubicBezTo>
                    <a:pt x="22" y="7692"/>
                    <a:pt x="819" y="8298"/>
                    <a:pt x="2103" y="9154"/>
                  </a:cubicBezTo>
                  <a:cubicBezTo>
                    <a:pt x="1955" y="9941"/>
                    <a:pt x="1990" y="11679"/>
                    <a:pt x="2004" y="11801"/>
                  </a:cubicBezTo>
                  <a:cubicBezTo>
                    <a:pt x="768" y="12502"/>
                    <a:pt x="0" y="12983"/>
                    <a:pt x="0" y="12983"/>
                  </a:cubicBezTo>
                  <a:lnTo>
                    <a:pt x="1460" y="16645"/>
                  </a:lnTo>
                  <a:cubicBezTo>
                    <a:pt x="1460" y="16645"/>
                    <a:pt x="2351" y="16467"/>
                    <a:pt x="3732" y="16126"/>
                  </a:cubicBezTo>
                  <a:cubicBezTo>
                    <a:pt x="4263" y="16831"/>
                    <a:pt x="4896" y="17454"/>
                    <a:pt x="5611" y="17973"/>
                  </a:cubicBezTo>
                  <a:cubicBezTo>
                    <a:pt x="5273" y="19468"/>
                    <a:pt x="5112" y="20448"/>
                    <a:pt x="5112" y="20448"/>
                  </a:cubicBezTo>
                  <a:lnTo>
                    <a:pt x="7642" y="21536"/>
                  </a:lnTo>
                  <a:cubicBezTo>
                    <a:pt x="7642" y="21536"/>
                    <a:pt x="8236" y="20755"/>
                    <a:pt x="9083" y="19495"/>
                  </a:cubicBezTo>
                  <a:cubicBezTo>
                    <a:pt x="9914" y="19659"/>
                    <a:pt x="11699" y="19617"/>
                    <a:pt x="11812" y="19605"/>
                  </a:cubicBezTo>
                  <a:cubicBezTo>
                    <a:pt x="12507" y="20836"/>
                    <a:pt x="12984" y="21600"/>
                    <a:pt x="12984" y="21600"/>
                  </a:cubicBezTo>
                  <a:lnTo>
                    <a:pt x="16645" y="20140"/>
                  </a:lnTo>
                  <a:cubicBezTo>
                    <a:pt x="16645" y="20140"/>
                    <a:pt x="16465" y="19256"/>
                    <a:pt x="16122" y="17881"/>
                  </a:cubicBezTo>
                  <a:cubicBezTo>
                    <a:pt x="16854" y="17330"/>
                    <a:pt x="17498" y="16672"/>
                    <a:pt x="18029" y="15924"/>
                  </a:cubicBezTo>
                  <a:cubicBezTo>
                    <a:pt x="19510" y="16258"/>
                    <a:pt x="20478" y="16419"/>
                    <a:pt x="20478" y="16419"/>
                  </a:cubicBezTo>
                  <a:lnTo>
                    <a:pt x="21566" y="13889"/>
                  </a:lnTo>
                  <a:cubicBezTo>
                    <a:pt x="21566" y="13889"/>
                    <a:pt x="20777" y="13294"/>
                    <a:pt x="19508" y="12446"/>
                  </a:cubicBezTo>
                  <a:cubicBezTo>
                    <a:pt x="19652" y="11675"/>
                    <a:pt x="19618" y="9922"/>
                    <a:pt x="19602" y="9782"/>
                  </a:cubicBezTo>
                  <a:close/>
                </a:path>
              </a:pathLst>
            </a:custGeom>
            <a:solidFill>
              <a:srgbClr val="FFFFFF"/>
            </a:solidFill>
            <a:ln w="12700" cap="flat">
              <a:noFill/>
              <a:miter lim="400000"/>
            </a:ln>
            <a:effectLst/>
          </p:spPr>
          <p:txBody>
            <a:bodyPr wrap="square" lIns="26789" tIns="26789" rIns="26789" bIns="26789" numCol="1" anchor="ctr">
              <a:noAutofit/>
            </a:bodyPr>
            <a:lstStyle/>
            <a:p>
              <a:endParaRPr sz="2400"/>
            </a:p>
          </p:txBody>
        </p:sp>
        <p:sp>
          <p:nvSpPr>
            <p:cNvPr id="20" name="Shape 11055">
              <a:extLst>
                <a:ext uri="{FF2B5EF4-FFF2-40B4-BE49-F238E27FC236}">
                  <a16:creationId xmlns="" xmlns:a16="http://schemas.microsoft.com/office/drawing/2014/main" id="{ED71FEF8-0AAE-4739-A3A0-72ACFD3B1162}"/>
                </a:ext>
              </a:extLst>
            </p:cNvPr>
            <p:cNvSpPr/>
            <p:nvPr/>
          </p:nvSpPr>
          <p:spPr>
            <a:xfrm>
              <a:off x="841974" y="0"/>
              <a:ext cx="2036404" cy="8890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1757" dirty="0"/>
            </a:p>
          </p:txBody>
        </p:sp>
      </p:grpSp>
      <p:sp>
        <p:nvSpPr>
          <p:cNvPr id="57" name="矩形 56">
            <a:extLst>
              <a:ext uri="{FF2B5EF4-FFF2-40B4-BE49-F238E27FC236}">
                <a16:creationId xmlns="" xmlns:a16="http://schemas.microsoft.com/office/drawing/2014/main" id="{285B938B-4D32-4AA8-889C-FA43CAA094CD}"/>
              </a:ext>
            </a:extLst>
          </p:cNvPr>
          <p:cNvSpPr/>
          <p:nvPr/>
        </p:nvSpPr>
        <p:spPr>
          <a:xfrm>
            <a:off x="0" y="0"/>
            <a:ext cx="12192000" cy="80745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3733" b="1" dirty="0">
              <a:latin typeface="微軟正黑體" pitchFamily="34" charset="-120"/>
              <a:ea typeface="微軟正黑體" pitchFamily="34" charset="-120"/>
            </a:endParaRPr>
          </a:p>
        </p:txBody>
      </p:sp>
      <p:grpSp>
        <p:nvGrpSpPr>
          <p:cNvPr id="15" name="群組 14">
            <a:extLst>
              <a:ext uri="{FF2B5EF4-FFF2-40B4-BE49-F238E27FC236}">
                <a16:creationId xmlns="" xmlns:a16="http://schemas.microsoft.com/office/drawing/2014/main" id="{E4C36CF3-6B75-478E-8CC9-BB8B6D780401}"/>
              </a:ext>
            </a:extLst>
          </p:cNvPr>
          <p:cNvGrpSpPr/>
          <p:nvPr/>
        </p:nvGrpSpPr>
        <p:grpSpPr>
          <a:xfrm>
            <a:off x="3942379" y="929097"/>
            <a:ext cx="1927405" cy="1200000"/>
            <a:chOff x="2011131" y="3060448"/>
            <a:chExt cx="2174281" cy="1438658"/>
          </a:xfrm>
        </p:grpSpPr>
        <p:grpSp>
          <p:nvGrpSpPr>
            <p:cNvPr id="16" name="群組 15">
              <a:extLst>
                <a:ext uri="{FF2B5EF4-FFF2-40B4-BE49-F238E27FC236}">
                  <a16:creationId xmlns="" xmlns:a16="http://schemas.microsoft.com/office/drawing/2014/main" id="{BDF74D44-367F-4BC7-BB44-DBDAF5F8E29A}"/>
                </a:ext>
              </a:extLst>
            </p:cNvPr>
            <p:cNvGrpSpPr/>
            <p:nvPr/>
          </p:nvGrpSpPr>
          <p:grpSpPr>
            <a:xfrm>
              <a:off x="2011131" y="3060448"/>
              <a:ext cx="2154943" cy="1438658"/>
              <a:chOff x="-4896840" y="3106818"/>
              <a:chExt cx="4451243" cy="1817637"/>
            </a:xfrm>
          </p:grpSpPr>
          <p:sp>
            <p:nvSpPr>
              <p:cNvPr id="21" name="Rectangle 1">
                <a:extLst>
                  <a:ext uri="{FF2B5EF4-FFF2-40B4-BE49-F238E27FC236}">
                    <a16:creationId xmlns="" xmlns:a16="http://schemas.microsoft.com/office/drawing/2014/main" id="{EC980E94-BD9D-4D42-899B-6459BC0699D1}"/>
                  </a:ext>
                </a:extLst>
              </p:cNvPr>
              <p:cNvSpPr>
                <a:spLocks/>
              </p:cNvSpPr>
              <p:nvPr/>
            </p:nvSpPr>
            <p:spPr bwMode="auto">
              <a:xfrm>
                <a:off x="-4896840" y="3589021"/>
                <a:ext cx="4451243" cy="1335434"/>
              </a:xfrm>
              <a:prstGeom prst="rect">
                <a:avLst/>
              </a:prstGeom>
              <a:solidFill>
                <a:srgbClr val="FDFDFA"/>
              </a:solidFill>
              <a:ln w="38100">
                <a:solidFill>
                  <a:srgbClr val="FFC000"/>
                </a:solidFill>
                <a:miter lim="800000"/>
                <a:headEnd/>
                <a:tailEnd/>
              </a:ln>
            </p:spPr>
            <p:txBody>
              <a:bodyPr lIns="0" tIns="0" rIns="0" bIns="0"/>
              <a:lstStyle/>
              <a:p>
                <a:pPr defTabSz="914194">
                  <a:defRPr/>
                </a:pPr>
                <a:endParaRPr lang="en-US" sz="2133">
                  <a:solidFill>
                    <a:srgbClr val="445469"/>
                  </a:solidFill>
                  <a:latin typeface="Lato Light"/>
                </a:endParaRPr>
              </a:p>
            </p:txBody>
          </p:sp>
          <p:sp>
            <p:nvSpPr>
              <p:cNvPr id="22" name="Rectangle 1">
                <a:extLst>
                  <a:ext uri="{FF2B5EF4-FFF2-40B4-BE49-F238E27FC236}">
                    <a16:creationId xmlns="" xmlns:a16="http://schemas.microsoft.com/office/drawing/2014/main" id="{33915F5A-EA1E-4CFF-8A51-19813B459E7D}"/>
                  </a:ext>
                </a:extLst>
              </p:cNvPr>
              <p:cNvSpPr>
                <a:spLocks/>
              </p:cNvSpPr>
              <p:nvPr/>
            </p:nvSpPr>
            <p:spPr bwMode="auto">
              <a:xfrm>
                <a:off x="-4896840" y="3106818"/>
                <a:ext cx="4451243" cy="440707"/>
              </a:xfrm>
              <a:prstGeom prst="rect">
                <a:avLst/>
              </a:prstGeom>
              <a:solidFill>
                <a:srgbClr val="FFC000"/>
              </a:solidFill>
              <a:ln w="38100">
                <a:solidFill>
                  <a:srgbClr val="FFC00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23" name="Rectangle 74">
                <a:extLst>
                  <a:ext uri="{FF2B5EF4-FFF2-40B4-BE49-F238E27FC236}">
                    <a16:creationId xmlns="" xmlns:a16="http://schemas.microsoft.com/office/drawing/2014/main" id="{60613E41-4191-4800-A92E-CC269B04DAD9}"/>
                  </a:ext>
                </a:extLst>
              </p:cNvPr>
              <p:cNvSpPr/>
              <p:nvPr/>
            </p:nvSpPr>
            <p:spPr>
              <a:xfrm>
                <a:off x="-4896840" y="3132554"/>
                <a:ext cx="4451243" cy="540752"/>
              </a:xfrm>
              <a:prstGeom prst="rect">
                <a:avLst/>
              </a:prstGeom>
              <a:ln>
                <a:noFill/>
              </a:ln>
            </p:spPr>
            <p:txBody>
              <a:bodyPr wrap="square" lIns="109709" tIns="54855" rIns="109709" bIns="54855">
                <a:spAutoFit/>
              </a:bodyPr>
              <a:lstStyle/>
              <a:p>
                <a:pPr algn="ctr" defTabSz="914194">
                  <a:defRPr/>
                </a:pPr>
                <a:r>
                  <a:rPr lang="zh-TW" altLang="en-US" sz="1600" b="1" dirty="0">
                    <a:solidFill>
                      <a:prstClr val="black">
                        <a:lumMod val="65000"/>
                        <a:lumOff val="35000"/>
                      </a:prstClr>
                    </a:solidFill>
                    <a:latin typeface="微軟正黑體" panose="020B0604030504040204" pitchFamily="34" charset="-120"/>
                    <a:ea typeface="微軟正黑體" panose="020B0604030504040204" pitchFamily="34" charset="-120"/>
                    <a:cs typeface="Lato Regular"/>
                  </a:rPr>
                  <a:t>公立就業服務機構</a:t>
                </a:r>
                <a:endParaRPr lang="en-US" altLang="zh-TW" sz="1600" b="1" dirty="0">
                  <a:solidFill>
                    <a:prstClr val="black">
                      <a:lumMod val="65000"/>
                      <a:lumOff val="35000"/>
                    </a:prstClr>
                  </a:solidFill>
                  <a:latin typeface="微軟正黑體" panose="020B0604030504040204" pitchFamily="34" charset="-120"/>
                  <a:ea typeface="微軟正黑體" panose="020B0604030504040204" pitchFamily="34" charset="-120"/>
                  <a:cs typeface="Lato Regular"/>
                </a:endParaRPr>
              </a:p>
            </p:txBody>
          </p:sp>
        </p:grpSp>
        <p:sp>
          <p:nvSpPr>
            <p:cNvPr id="17" name="文字方塊 16">
              <a:extLst>
                <a:ext uri="{FF2B5EF4-FFF2-40B4-BE49-F238E27FC236}">
                  <a16:creationId xmlns="" xmlns:a16="http://schemas.microsoft.com/office/drawing/2014/main" id="{67B5CBF3-9419-4362-A70E-720E08FC7648}"/>
                </a:ext>
              </a:extLst>
            </p:cNvPr>
            <p:cNvSpPr txBox="1"/>
            <p:nvPr/>
          </p:nvSpPr>
          <p:spPr>
            <a:xfrm>
              <a:off x="2036387" y="3519354"/>
              <a:ext cx="2149025" cy="897717"/>
            </a:xfrm>
            <a:prstGeom prst="rect">
              <a:avLst/>
            </a:prstGeom>
            <a:noFill/>
            <a:ln>
              <a:noFill/>
            </a:ln>
          </p:spPr>
          <p:txBody>
            <a:bodyPr wrap="square" rtlCol="0">
              <a:spAutoFit/>
            </a:bodyPr>
            <a:lstStyle/>
            <a:p>
              <a:pPr algn="ctr" defTabSz="609585">
                <a:defRPr/>
              </a:pPr>
              <a:r>
                <a:rPr lang="zh-TW" altLang="en-US" sz="2133" dirty="0">
                  <a:solidFill>
                    <a:prstClr val="black"/>
                  </a:solidFill>
                  <a:latin typeface="微軟正黑體" panose="020B0604030504040204" pitchFamily="34" charset="-120"/>
                  <a:ea typeface="微軟正黑體" panose="020B0604030504040204" pitchFamily="34" charset="-120"/>
                </a:rPr>
                <a:t>受理轄區政府機關</a:t>
              </a:r>
              <a:r>
                <a:rPr lang="en-US" altLang="zh-TW" sz="2133" dirty="0">
                  <a:solidFill>
                    <a:prstClr val="black"/>
                  </a:solidFill>
                  <a:latin typeface="微軟正黑體" panose="020B0604030504040204" pitchFamily="34" charset="-120"/>
                  <a:ea typeface="微軟正黑體" panose="020B0604030504040204" pitchFamily="34" charset="-120"/>
                </a:rPr>
                <a:t>(</a:t>
              </a:r>
              <a:r>
                <a:rPr lang="zh-TW" altLang="en-US" sz="2133" dirty="0">
                  <a:solidFill>
                    <a:prstClr val="black"/>
                  </a:solidFill>
                  <a:latin typeface="微軟正黑體" panose="020B0604030504040204" pitchFamily="34" charset="-120"/>
                  <a:ea typeface="微軟正黑體" panose="020B0604030504040204" pitchFamily="34" charset="-120"/>
                </a:rPr>
                <a:t>構</a:t>
              </a:r>
              <a:r>
                <a:rPr lang="en-US" altLang="zh-TW" sz="2133" dirty="0">
                  <a:solidFill>
                    <a:prstClr val="black"/>
                  </a:solidFill>
                  <a:latin typeface="微軟正黑體" panose="020B0604030504040204" pitchFamily="34" charset="-120"/>
                  <a:ea typeface="微軟正黑體" panose="020B0604030504040204" pitchFamily="34" charset="-120"/>
                </a:rPr>
                <a:t>)</a:t>
              </a:r>
              <a:r>
                <a:rPr lang="zh-TW" altLang="en-US" sz="2133" dirty="0">
                  <a:solidFill>
                    <a:prstClr val="black"/>
                  </a:solidFill>
                  <a:latin typeface="微軟正黑體" panose="020B0604030504040204" pitchFamily="34" charset="-120"/>
                  <a:ea typeface="微軟正黑體" panose="020B0604030504040204" pitchFamily="34" charset="-120"/>
                </a:rPr>
                <a:t>申請</a:t>
              </a:r>
              <a:endParaRPr lang="zh-TW" altLang="en-US" sz="2133" b="1" dirty="0">
                <a:solidFill>
                  <a:prstClr val="black"/>
                </a:solidFill>
                <a:latin typeface="微軟正黑體" panose="020B0604030504040204" pitchFamily="34" charset="-120"/>
                <a:ea typeface="微軟正黑體" panose="020B0604030504040204" pitchFamily="34" charset="-120"/>
              </a:endParaRPr>
            </a:p>
          </p:txBody>
        </p:sp>
      </p:grpSp>
      <p:grpSp>
        <p:nvGrpSpPr>
          <p:cNvPr id="24" name="群組 23">
            <a:extLst>
              <a:ext uri="{FF2B5EF4-FFF2-40B4-BE49-F238E27FC236}">
                <a16:creationId xmlns="" xmlns:a16="http://schemas.microsoft.com/office/drawing/2014/main" id="{30BA1140-582F-48D6-9349-9A0627439E9C}"/>
              </a:ext>
            </a:extLst>
          </p:cNvPr>
          <p:cNvGrpSpPr/>
          <p:nvPr/>
        </p:nvGrpSpPr>
        <p:grpSpPr>
          <a:xfrm>
            <a:off x="2261219" y="4604545"/>
            <a:ext cx="3756047" cy="2135782"/>
            <a:chOff x="4011076" y="3711600"/>
            <a:chExt cx="3210524" cy="1103710"/>
          </a:xfrm>
        </p:grpSpPr>
        <p:grpSp>
          <p:nvGrpSpPr>
            <p:cNvPr id="25" name="群組 24">
              <a:extLst>
                <a:ext uri="{FF2B5EF4-FFF2-40B4-BE49-F238E27FC236}">
                  <a16:creationId xmlns="" xmlns:a16="http://schemas.microsoft.com/office/drawing/2014/main" id="{1AA98824-1D41-4CD8-9076-821FAEC1B104}"/>
                </a:ext>
              </a:extLst>
            </p:cNvPr>
            <p:cNvGrpSpPr/>
            <p:nvPr/>
          </p:nvGrpSpPr>
          <p:grpSpPr>
            <a:xfrm>
              <a:off x="4067244" y="3711600"/>
              <a:ext cx="3084497" cy="1103710"/>
              <a:chOff x="3512398" y="5179817"/>
              <a:chExt cx="3272084" cy="1127562"/>
            </a:xfrm>
          </p:grpSpPr>
          <p:sp>
            <p:nvSpPr>
              <p:cNvPr id="27" name="Rectangle 1">
                <a:extLst>
                  <a:ext uri="{FF2B5EF4-FFF2-40B4-BE49-F238E27FC236}">
                    <a16:creationId xmlns="" xmlns:a16="http://schemas.microsoft.com/office/drawing/2014/main" id="{2AC5C7E3-675A-4EF1-9BC9-8CF9683CB164}"/>
                  </a:ext>
                </a:extLst>
              </p:cNvPr>
              <p:cNvSpPr>
                <a:spLocks/>
              </p:cNvSpPr>
              <p:nvPr/>
            </p:nvSpPr>
            <p:spPr bwMode="auto">
              <a:xfrm>
                <a:off x="3512399" y="5411094"/>
                <a:ext cx="3272082" cy="896285"/>
              </a:xfrm>
              <a:prstGeom prst="rect">
                <a:avLst/>
              </a:prstGeom>
              <a:solidFill>
                <a:srgbClr val="FDFDFA"/>
              </a:solidFill>
              <a:ln w="38100">
                <a:solidFill>
                  <a:srgbClr val="0070C0"/>
                </a:solidFill>
                <a:miter lim="800000"/>
                <a:headEnd/>
                <a:tailEnd/>
              </a:ln>
            </p:spPr>
            <p:txBody>
              <a:bodyPr lIns="0" tIns="0" rIns="0" bIns="0"/>
              <a:lstStyle/>
              <a:p>
                <a:pPr defTabSz="609585">
                  <a:defRPr/>
                </a:pPr>
                <a:endParaRPr lang="zh-TW" altLang="zh-TW" sz="2133" b="1" dirty="0">
                  <a:solidFill>
                    <a:prstClr val="black"/>
                  </a:solidFill>
                  <a:latin typeface="微軟正黑體" panose="020B0604030504040204" pitchFamily="34" charset="-120"/>
                  <a:ea typeface="微軟正黑體" panose="020B0604030504040204" pitchFamily="34" charset="-120"/>
                </a:endParaRPr>
              </a:p>
            </p:txBody>
          </p:sp>
          <p:sp>
            <p:nvSpPr>
              <p:cNvPr id="28" name="Rectangle 1">
                <a:extLst>
                  <a:ext uri="{FF2B5EF4-FFF2-40B4-BE49-F238E27FC236}">
                    <a16:creationId xmlns="" xmlns:a16="http://schemas.microsoft.com/office/drawing/2014/main" id="{9FA34BFE-A765-41CA-904A-F61E5E6D5005}"/>
                  </a:ext>
                </a:extLst>
              </p:cNvPr>
              <p:cNvSpPr>
                <a:spLocks/>
              </p:cNvSpPr>
              <p:nvPr/>
            </p:nvSpPr>
            <p:spPr bwMode="auto">
              <a:xfrm>
                <a:off x="3512398" y="5179817"/>
                <a:ext cx="3272084" cy="231276"/>
              </a:xfrm>
              <a:prstGeom prst="rect">
                <a:avLst/>
              </a:prstGeom>
              <a:solidFill>
                <a:srgbClr val="0070C0"/>
              </a:solidFill>
              <a:ln w="38100">
                <a:solidFill>
                  <a:srgbClr val="0070C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29" name="Rectangle 74">
                <a:extLst>
                  <a:ext uri="{FF2B5EF4-FFF2-40B4-BE49-F238E27FC236}">
                    <a16:creationId xmlns="" xmlns:a16="http://schemas.microsoft.com/office/drawing/2014/main" id="{9BBF9136-B6F0-4F5E-ACB7-431351278BC8}"/>
                  </a:ext>
                </a:extLst>
              </p:cNvPr>
              <p:cNvSpPr/>
              <p:nvPr/>
            </p:nvSpPr>
            <p:spPr>
              <a:xfrm>
                <a:off x="3722590" y="5184387"/>
                <a:ext cx="2853664" cy="231772"/>
              </a:xfrm>
              <a:prstGeom prst="rect">
                <a:avLst/>
              </a:prstGeom>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用人單位</a:t>
                </a:r>
                <a:endParaRPr lang="en-US" altLang="zh-TW" sz="2133"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26" name="文字方塊 25">
              <a:extLst>
                <a:ext uri="{FF2B5EF4-FFF2-40B4-BE49-F238E27FC236}">
                  <a16:creationId xmlns="" xmlns:a16="http://schemas.microsoft.com/office/drawing/2014/main" id="{076618D9-1E73-4DC1-91C8-9F04C9C7A746}"/>
                </a:ext>
              </a:extLst>
            </p:cNvPr>
            <p:cNvSpPr txBox="1"/>
            <p:nvPr/>
          </p:nvSpPr>
          <p:spPr>
            <a:xfrm>
              <a:off x="4011076" y="3937983"/>
              <a:ext cx="3210524" cy="874576"/>
            </a:xfrm>
            <a:prstGeom prst="rect">
              <a:avLst/>
            </a:prstGeom>
            <a:noFill/>
          </p:spPr>
          <p:txBody>
            <a:bodyPr wrap="square" rtlCol="0">
              <a:spAutoFit/>
            </a:bodyPr>
            <a:lstStyle/>
            <a:p>
              <a:pPr marL="380990" indent="-380990" defTabSz="609585" eaLnBrk="0">
                <a:buFont typeface="Arial" panose="020B0604020202020204" pitchFamily="34" charset="0"/>
                <a:buChar char="•"/>
                <a:defRPr/>
              </a:pPr>
              <a:r>
                <a:rPr lang="zh-TW" altLang="zh-TW" sz="1733" dirty="0">
                  <a:solidFill>
                    <a:prstClr val="black"/>
                  </a:solidFill>
                  <a:latin typeface="微軟正黑體" panose="020B0604030504040204" pitchFamily="34" charset="-120"/>
                  <a:ea typeface="微軟正黑體" panose="020B0604030504040204" pitchFamily="34" charset="-120"/>
                </a:rPr>
                <a:t>上工當日為進用人員投保勞保</a:t>
              </a:r>
              <a:r>
                <a:rPr lang="en-US" altLang="zh-TW" sz="1733" dirty="0">
                  <a:solidFill>
                    <a:prstClr val="black"/>
                  </a:solidFill>
                  <a:latin typeface="微軟正黑體" panose="020B0604030504040204" pitchFamily="34" charset="-120"/>
                  <a:ea typeface="微軟正黑體" panose="020B0604030504040204" pitchFamily="34" charset="-120"/>
                </a:rPr>
                <a:t>(</a:t>
              </a:r>
              <a:r>
                <a:rPr lang="zh-TW" altLang="en-US" sz="1733" dirty="0">
                  <a:solidFill>
                    <a:prstClr val="black"/>
                  </a:solidFill>
                  <a:latin typeface="微軟正黑體" panose="020B0604030504040204" pitchFamily="34" charset="-120"/>
                  <a:ea typeface="微軟正黑體" panose="020B0604030504040204" pitchFamily="34" charset="-120"/>
                </a:rPr>
                <a:t>不含就保</a:t>
              </a:r>
              <a:r>
                <a:rPr lang="en-US" altLang="zh-TW" sz="1733" dirty="0">
                  <a:solidFill>
                    <a:prstClr val="black"/>
                  </a:solidFill>
                  <a:latin typeface="微軟正黑體" panose="020B0604030504040204" pitchFamily="34" charset="-120"/>
                  <a:ea typeface="微軟正黑體" panose="020B0604030504040204" pitchFamily="34" charset="-120"/>
                </a:rPr>
                <a:t>)</a:t>
              </a:r>
              <a:r>
                <a:rPr lang="zh-TW" altLang="zh-TW" sz="1733" dirty="0">
                  <a:solidFill>
                    <a:prstClr val="black"/>
                  </a:solidFill>
                  <a:latin typeface="微軟正黑體" panose="020B0604030504040204" pitchFamily="34" charset="-120"/>
                  <a:ea typeface="微軟正黑體" panose="020B0604030504040204" pitchFamily="34" charset="-120"/>
                </a:rPr>
                <a:t>及健保。</a:t>
              </a:r>
            </a:p>
            <a:p>
              <a:pPr marL="380990" indent="-380990" defTabSz="609585" eaLnBrk="0">
                <a:buFont typeface="Arial" panose="020B0604020202020204" pitchFamily="34" charset="0"/>
                <a:buChar char="•"/>
                <a:defRPr/>
              </a:pPr>
              <a:r>
                <a:rPr lang="zh-TW" altLang="zh-TW" sz="1733" dirty="0">
                  <a:solidFill>
                    <a:prstClr val="black"/>
                  </a:solidFill>
                  <a:latin typeface="微軟正黑體" panose="020B0604030504040204" pitchFamily="34" charset="-120"/>
                  <a:ea typeface="微軟正黑體" panose="020B0604030504040204" pitchFamily="34" charset="-120"/>
                </a:rPr>
                <a:t>每月</a:t>
              </a:r>
              <a:r>
                <a:rPr lang="en-US" altLang="zh-TW" sz="1733" dirty="0">
                  <a:solidFill>
                    <a:prstClr val="black"/>
                  </a:solidFill>
                  <a:latin typeface="微軟正黑體" panose="020B0604030504040204" pitchFamily="34" charset="-120"/>
                  <a:ea typeface="微軟正黑體" panose="020B0604030504040204" pitchFamily="34" charset="-120"/>
                </a:rPr>
                <a:t>15</a:t>
              </a:r>
              <a:r>
                <a:rPr lang="zh-TW" altLang="zh-TW" sz="1733" dirty="0">
                  <a:solidFill>
                    <a:prstClr val="black"/>
                  </a:solidFill>
                  <a:latin typeface="微軟正黑體" panose="020B0604030504040204" pitchFamily="34" charset="-120"/>
                  <a:ea typeface="微軟正黑體" panose="020B0604030504040204" pitchFamily="34" charset="-120"/>
                </a:rPr>
                <a:t>日前以金融機構轉帳方式代</a:t>
              </a:r>
              <a:r>
                <a:rPr lang="zh-TW" altLang="en-US" sz="1733" dirty="0">
                  <a:solidFill>
                    <a:prstClr val="black"/>
                  </a:solidFill>
                  <a:latin typeface="微軟正黑體" panose="020B0604030504040204" pitchFamily="34" charset="-120"/>
                  <a:ea typeface="微軟正黑體" panose="020B0604030504040204" pitchFamily="34" charset="-120"/>
                </a:rPr>
                <a:t>發</a:t>
              </a:r>
              <a:r>
                <a:rPr lang="zh-TW" altLang="zh-TW" sz="1733" dirty="0">
                  <a:solidFill>
                    <a:prstClr val="black"/>
                  </a:solidFill>
                  <a:latin typeface="微軟正黑體" panose="020B0604030504040204" pitchFamily="34" charset="-120"/>
                  <a:ea typeface="微軟正黑體" panose="020B0604030504040204" pitchFamily="34" charset="-120"/>
                </a:rPr>
                <a:t>上月之工作津貼</a:t>
              </a:r>
              <a:r>
                <a:rPr lang="zh-TW" altLang="en-US" sz="1733" dirty="0">
                  <a:solidFill>
                    <a:prstClr val="black"/>
                  </a:solidFill>
                  <a:latin typeface="微軟正黑體" panose="020B0604030504040204" pitchFamily="34" charset="-120"/>
                  <a:ea typeface="微軟正黑體" panose="020B0604030504040204" pitchFamily="34" charset="-120"/>
                </a:rPr>
                <a:t>。</a:t>
              </a:r>
              <a:r>
                <a:rPr lang="en-US" altLang="zh-TW" sz="1733" dirty="0">
                  <a:solidFill>
                    <a:prstClr val="black"/>
                  </a:solidFill>
                  <a:latin typeface="微軟正黑體" panose="020B0604030504040204" pitchFamily="34" charset="-120"/>
                  <a:ea typeface="微軟正黑體" panose="020B0604030504040204" pitchFamily="34" charset="-120"/>
                </a:rPr>
                <a:t>(</a:t>
              </a:r>
              <a:r>
                <a:rPr lang="zh-TW" altLang="en-US" sz="1733" dirty="0">
                  <a:solidFill>
                    <a:prstClr val="black"/>
                  </a:solidFill>
                  <a:latin typeface="微軟正黑體" panose="020B0604030504040204" pitchFamily="34" charset="-120"/>
                  <a:ea typeface="微軟正黑體" panose="020B0604030504040204" pitchFamily="34" charset="-120"/>
                </a:rPr>
                <a:t>每小時</a:t>
              </a:r>
              <a:r>
                <a:rPr lang="en-US" altLang="zh-TW" sz="1733" dirty="0">
                  <a:solidFill>
                    <a:prstClr val="black"/>
                  </a:solidFill>
                  <a:latin typeface="微軟正黑體" panose="020B0604030504040204" pitchFamily="34" charset="-120"/>
                  <a:ea typeface="微軟正黑體" panose="020B0604030504040204" pitchFamily="34" charset="-120"/>
                </a:rPr>
                <a:t>158</a:t>
              </a:r>
              <a:r>
                <a:rPr lang="zh-TW" altLang="en-US" sz="1733" dirty="0">
                  <a:solidFill>
                    <a:prstClr val="black"/>
                  </a:solidFill>
                  <a:latin typeface="微軟正黑體" panose="020B0604030504040204" pitchFamily="34" charset="-120"/>
                  <a:ea typeface="微軟正黑體" panose="020B0604030504040204" pitchFamily="34" charset="-120"/>
                </a:rPr>
                <a:t>元</a:t>
              </a:r>
              <a:r>
                <a:rPr lang="en-US" altLang="zh-TW" sz="1733" dirty="0">
                  <a:solidFill>
                    <a:prstClr val="black"/>
                  </a:solidFill>
                  <a:latin typeface="微軟正黑體" panose="020B0604030504040204" pitchFamily="34" charset="-120"/>
                  <a:ea typeface="微軟正黑體" panose="020B0604030504040204" pitchFamily="34" charset="-120"/>
                </a:rPr>
                <a:t>)</a:t>
              </a:r>
            </a:p>
            <a:p>
              <a:pPr marL="380990" indent="-380990" defTabSz="609585" eaLnBrk="0">
                <a:buFont typeface="Arial" panose="020B0604020202020204" pitchFamily="34" charset="0"/>
                <a:buChar char="•"/>
                <a:defRPr/>
              </a:pPr>
              <a:r>
                <a:rPr lang="zh-TW" altLang="zh-TW" sz="1733" dirty="0">
                  <a:solidFill>
                    <a:prstClr val="black"/>
                  </a:solidFill>
                  <a:latin typeface="微軟正黑體" panose="020B0604030504040204" pitchFamily="34" charset="-120"/>
                  <a:ea typeface="微軟正黑體" panose="020B0604030504040204" pitchFamily="34" charset="-120"/>
                </a:rPr>
                <a:t>為所得扣繳義務人，扣繳稅款。</a:t>
              </a:r>
            </a:p>
          </p:txBody>
        </p:sp>
      </p:grpSp>
      <p:grpSp>
        <p:nvGrpSpPr>
          <p:cNvPr id="32" name="群組 31">
            <a:extLst>
              <a:ext uri="{FF2B5EF4-FFF2-40B4-BE49-F238E27FC236}">
                <a16:creationId xmlns="" xmlns:a16="http://schemas.microsoft.com/office/drawing/2014/main" id="{94D8A7CC-32A2-4EE5-8C44-3D67FFB46789}"/>
              </a:ext>
            </a:extLst>
          </p:cNvPr>
          <p:cNvGrpSpPr/>
          <p:nvPr/>
        </p:nvGrpSpPr>
        <p:grpSpPr>
          <a:xfrm>
            <a:off x="1" y="929096"/>
            <a:ext cx="3227464" cy="1623874"/>
            <a:chOff x="3719921" y="1437145"/>
            <a:chExt cx="1903277" cy="1224707"/>
          </a:xfrm>
        </p:grpSpPr>
        <p:grpSp>
          <p:nvGrpSpPr>
            <p:cNvPr id="33" name="群組 32">
              <a:extLst>
                <a:ext uri="{FF2B5EF4-FFF2-40B4-BE49-F238E27FC236}">
                  <a16:creationId xmlns="" xmlns:a16="http://schemas.microsoft.com/office/drawing/2014/main" id="{4C878296-B60D-4EBB-A5D4-72D4DC33DC4B}"/>
                </a:ext>
              </a:extLst>
            </p:cNvPr>
            <p:cNvGrpSpPr/>
            <p:nvPr/>
          </p:nvGrpSpPr>
          <p:grpSpPr>
            <a:xfrm>
              <a:off x="3796495" y="1437145"/>
              <a:ext cx="1800000" cy="1191197"/>
              <a:chOff x="1467851" y="3740415"/>
              <a:chExt cx="2554848" cy="1352546"/>
            </a:xfrm>
          </p:grpSpPr>
          <p:sp>
            <p:nvSpPr>
              <p:cNvPr id="37" name="Rectangle 1">
                <a:extLst>
                  <a:ext uri="{FF2B5EF4-FFF2-40B4-BE49-F238E27FC236}">
                    <a16:creationId xmlns="" xmlns:a16="http://schemas.microsoft.com/office/drawing/2014/main" id="{1EEC9C6F-2058-4952-B316-2C2031E71CE8}"/>
                  </a:ext>
                </a:extLst>
              </p:cNvPr>
              <p:cNvSpPr>
                <a:spLocks/>
              </p:cNvSpPr>
              <p:nvPr/>
            </p:nvSpPr>
            <p:spPr bwMode="auto">
              <a:xfrm>
                <a:off x="1467852" y="4191764"/>
                <a:ext cx="2554847" cy="901197"/>
              </a:xfrm>
              <a:prstGeom prst="rect">
                <a:avLst/>
              </a:prstGeom>
              <a:solidFill>
                <a:srgbClr val="FDFDFA"/>
              </a:solidFill>
              <a:ln w="38100">
                <a:solidFill>
                  <a:srgbClr val="0070C0"/>
                </a:solidFill>
                <a:miter lim="800000"/>
                <a:headEnd/>
                <a:tailEnd/>
              </a:ln>
            </p:spPr>
            <p:txBody>
              <a:bodyPr lIns="0" tIns="0" rIns="0" bIns="0"/>
              <a:lstStyle/>
              <a:p>
                <a:pPr defTabSz="609585">
                  <a:defRPr/>
                </a:pPr>
                <a:endParaRPr lang="zh-TW" altLang="zh-TW" sz="2133" b="1" dirty="0">
                  <a:solidFill>
                    <a:prstClr val="black"/>
                  </a:solidFill>
                  <a:latin typeface="微軟正黑體" panose="020B0604030504040204" pitchFamily="34" charset="-120"/>
                  <a:ea typeface="微軟正黑體" panose="020B0604030504040204" pitchFamily="34" charset="-120"/>
                </a:endParaRPr>
              </a:p>
            </p:txBody>
          </p:sp>
          <p:sp>
            <p:nvSpPr>
              <p:cNvPr id="38" name="Rectangle 1">
                <a:extLst>
                  <a:ext uri="{FF2B5EF4-FFF2-40B4-BE49-F238E27FC236}">
                    <a16:creationId xmlns="" xmlns:a16="http://schemas.microsoft.com/office/drawing/2014/main" id="{693CBF4D-DC09-476B-AC0C-7C1AB51259DB}"/>
                  </a:ext>
                </a:extLst>
              </p:cNvPr>
              <p:cNvSpPr>
                <a:spLocks/>
              </p:cNvSpPr>
              <p:nvPr/>
            </p:nvSpPr>
            <p:spPr bwMode="auto">
              <a:xfrm>
                <a:off x="1467852" y="3740415"/>
                <a:ext cx="2554839" cy="413565"/>
              </a:xfrm>
              <a:prstGeom prst="rect">
                <a:avLst/>
              </a:prstGeom>
              <a:solidFill>
                <a:srgbClr val="3D9077"/>
              </a:solidFill>
              <a:ln w="38100">
                <a:solidFill>
                  <a:srgbClr val="0070C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39" name="Rectangle 74">
                <a:extLst>
                  <a:ext uri="{FF2B5EF4-FFF2-40B4-BE49-F238E27FC236}">
                    <a16:creationId xmlns="" xmlns:a16="http://schemas.microsoft.com/office/drawing/2014/main" id="{73A29E99-7B57-4B38-8D1C-C31539550CFB}"/>
                  </a:ext>
                </a:extLst>
              </p:cNvPr>
              <p:cNvSpPr/>
              <p:nvPr/>
            </p:nvSpPr>
            <p:spPr>
              <a:xfrm>
                <a:off x="1467851" y="3740415"/>
                <a:ext cx="2554839" cy="375946"/>
              </a:xfrm>
              <a:prstGeom prst="rect">
                <a:avLst/>
              </a:prstGeom>
              <a:solidFill>
                <a:srgbClr val="0070C0"/>
              </a:solidFill>
              <a:ln>
                <a:solidFill>
                  <a:srgbClr val="0070C0"/>
                </a:solidFill>
              </a:ln>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政府機關</a:t>
                </a:r>
                <a:r>
                  <a:rPr lang="en-US" altLang="zh-TW" sz="2133" b="1" dirty="0">
                    <a:solidFill>
                      <a:prstClr val="white"/>
                    </a:solidFill>
                    <a:latin typeface="微軟正黑體" panose="020B0604030504040204" pitchFamily="34" charset="-120"/>
                    <a:ea typeface="微軟正黑體" panose="020B0604030504040204" pitchFamily="34" charset="-120"/>
                    <a:cs typeface="Lato Regular"/>
                  </a:rPr>
                  <a:t>(</a:t>
                </a: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構</a:t>
                </a:r>
                <a:r>
                  <a:rPr lang="en-US" altLang="zh-TW" sz="2133" b="1" dirty="0">
                    <a:solidFill>
                      <a:prstClr val="white"/>
                    </a:solidFill>
                    <a:latin typeface="微軟正黑體" panose="020B0604030504040204" pitchFamily="34" charset="-120"/>
                    <a:ea typeface="微軟正黑體" panose="020B0604030504040204" pitchFamily="34" charset="-120"/>
                    <a:cs typeface="Lato Regular"/>
                  </a:rPr>
                  <a:t>)</a:t>
                </a:r>
              </a:p>
            </p:txBody>
          </p:sp>
        </p:grpSp>
        <p:sp>
          <p:nvSpPr>
            <p:cNvPr id="34" name="文字方塊 33">
              <a:extLst>
                <a:ext uri="{FF2B5EF4-FFF2-40B4-BE49-F238E27FC236}">
                  <a16:creationId xmlns="" xmlns:a16="http://schemas.microsoft.com/office/drawing/2014/main" id="{60FA434B-AB31-4817-AB2D-44EFA2934651}"/>
                </a:ext>
              </a:extLst>
            </p:cNvPr>
            <p:cNvSpPr txBox="1"/>
            <p:nvPr/>
          </p:nvSpPr>
          <p:spPr>
            <a:xfrm>
              <a:off x="3719921" y="1849426"/>
              <a:ext cx="1903277" cy="812426"/>
            </a:xfrm>
            <a:prstGeom prst="rect">
              <a:avLst/>
            </a:prstGeom>
            <a:noFill/>
            <a:ln>
              <a:noFill/>
            </a:ln>
          </p:spPr>
          <p:txBody>
            <a:bodyPr wrap="square" rtlCol="0">
              <a:spAutoFit/>
            </a:bodyPr>
            <a:lstStyle/>
            <a:p>
              <a:pPr algn="ctr" defTabSz="609585">
                <a:defRPr/>
              </a:pPr>
              <a:r>
                <a:rPr lang="en-US" altLang="zh-TW" sz="1600" dirty="0">
                  <a:solidFill>
                    <a:prstClr val="black"/>
                  </a:solidFill>
                  <a:latin typeface="微軟正黑體" panose="020B0604030504040204" pitchFamily="34" charset="-120"/>
                  <a:ea typeface="微軟正黑體" panose="020B0604030504040204" pitchFamily="34" charset="-120"/>
                </a:rPr>
                <a:t>1.</a:t>
              </a:r>
              <a:r>
                <a:rPr lang="zh-TW" altLang="en-US" sz="1600" dirty="0">
                  <a:solidFill>
                    <a:prstClr val="black"/>
                  </a:solidFill>
                  <a:latin typeface="微軟正黑體" panose="020B0604030504040204" pitchFamily="34" charset="-120"/>
                  <a:ea typeface="微軟正黑體" panose="020B0604030504040204" pitchFamily="34" charset="-120"/>
                </a:rPr>
                <a:t>由各地方縣市政府統一彙整所屬機關</a:t>
              </a:r>
              <a:r>
                <a:rPr lang="en-US" altLang="zh-TW" sz="1600" dirty="0">
                  <a:solidFill>
                    <a:prstClr val="black"/>
                  </a:solidFill>
                  <a:latin typeface="微軟正黑體" panose="020B0604030504040204" pitchFamily="34" charset="-120"/>
                  <a:ea typeface="微軟正黑體" panose="020B0604030504040204" pitchFamily="34" charset="-120"/>
                </a:rPr>
                <a:t>(</a:t>
              </a:r>
              <a:r>
                <a:rPr lang="zh-TW" altLang="en-US" sz="1600" dirty="0">
                  <a:solidFill>
                    <a:prstClr val="black"/>
                  </a:solidFill>
                  <a:latin typeface="微軟正黑體" panose="020B0604030504040204" pitchFamily="34" charset="-120"/>
                  <a:ea typeface="微軟正黑體" panose="020B0604030504040204" pitchFamily="34" charset="-120"/>
                </a:rPr>
                <a:t>構</a:t>
              </a:r>
              <a:r>
                <a:rPr lang="en-US" altLang="zh-TW" sz="1600" dirty="0">
                  <a:solidFill>
                    <a:prstClr val="black"/>
                  </a:solidFill>
                  <a:latin typeface="微軟正黑體" panose="020B0604030504040204" pitchFamily="34" charset="-120"/>
                  <a:ea typeface="微軟正黑體" panose="020B0604030504040204" pitchFamily="34" charset="-120"/>
                </a:rPr>
                <a:t>)</a:t>
              </a:r>
              <a:r>
                <a:rPr lang="zh-TW" altLang="en-US" sz="1600" dirty="0">
                  <a:solidFill>
                    <a:prstClr val="black"/>
                  </a:solidFill>
                  <a:latin typeface="微軟正黑體" panose="020B0604030504040204" pitchFamily="34" charset="-120"/>
                  <a:ea typeface="微軟正黑體" panose="020B0604030504040204" pitchFamily="34" charset="-120"/>
                </a:rPr>
                <a:t>之工作機會</a:t>
              </a:r>
              <a:endParaRPr lang="en-US" altLang="zh-TW" sz="1600" dirty="0">
                <a:solidFill>
                  <a:prstClr val="black"/>
                </a:solidFill>
                <a:latin typeface="微軟正黑體" panose="020B0604030504040204" pitchFamily="34" charset="-120"/>
                <a:ea typeface="微軟正黑體" panose="020B0604030504040204" pitchFamily="34" charset="-120"/>
              </a:endParaRPr>
            </a:p>
            <a:p>
              <a:pPr algn="ctr" defTabSz="609585">
                <a:defRPr/>
              </a:pPr>
              <a:r>
                <a:rPr lang="en-US" altLang="zh-TW" sz="1600" dirty="0">
                  <a:solidFill>
                    <a:prstClr val="black"/>
                  </a:solidFill>
                  <a:latin typeface="微軟正黑體" panose="020B0604030504040204" pitchFamily="34" charset="-120"/>
                  <a:ea typeface="微軟正黑體" panose="020B0604030504040204" pitchFamily="34" charset="-120"/>
                </a:rPr>
                <a:t>2.</a:t>
              </a:r>
              <a:r>
                <a:rPr lang="zh-TW" altLang="en-US" sz="1600" dirty="0">
                  <a:solidFill>
                    <a:prstClr val="black"/>
                  </a:solidFill>
                  <a:latin typeface="微軟正黑體" panose="020B0604030504040204" pitchFamily="34" charset="-120"/>
                  <a:ea typeface="微軟正黑體" panose="020B0604030504040204" pitchFamily="34" charset="-120"/>
                </a:rPr>
                <a:t>中央部會所屬機關分別</a:t>
              </a:r>
              <a:r>
                <a:rPr lang="en-US" altLang="zh-TW" sz="1600" dirty="0">
                  <a:solidFill>
                    <a:prstClr val="black"/>
                  </a:solidFill>
                  <a:latin typeface="微軟正黑體" panose="020B0604030504040204" pitchFamily="34" charset="-120"/>
                  <a:ea typeface="微軟正黑體" panose="020B0604030504040204" pitchFamily="34" charset="-120"/>
                </a:rPr>
                <a:t/>
              </a:r>
              <a:br>
                <a:rPr lang="en-US" altLang="zh-TW" sz="1600" dirty="0">
                  <a:solidFill>
                    <a:prstClr val="black"/>
                  </a:solidFill>
                  <a:latin typeface="微軟正黑體" panose="020B0604030504040204" pitchFamily="34" charset="-120"/>
                  <a:ea typeface="微軟正黑體" panose="020B0604030504040204" pitchFamily="34" charset="-120"/>
                </a:rPr>
              </a:br>
              <a:r>
                <a:rPr lang="zh-TW" altLang="en-US" sz="1600" dirty="0">
                  <a:solidFill>
                    <a:prstClr val="black"/>
                  </a:solidFill>
                  <a:latin typeface="微軟正黑體" panose="020B0604030504040204" pitchFamily="34" charset="-120"/>
                  <a:ea typeface="微軟正黑體" panose="020B0604030504040204" pitchFamily="34" charset="-120"/>
                </a:rPr>
                <a:t>向所在地公立就業服務機構提出</a:t>
              </a:r>
            </a:p>
          </p:txBody>
        </p:sp>
      </p:grpSp>
      <p:sp>
        <p:nvSpPr>
          <p:cNvPr id="40" name="矩形 39">
            <a:extLst>
              <a:ext uri="{FF2B5EF4-FFF2-40B4-BE49-F238E27FC236}">
                <a16:creationId xmlns="" xmlns:a16="http://schemas.microsoft.com/office/drawing/2014/main" id="{3F235E17-6963-4C63-BC29-59823E0DA1BA}"/>
              </a:ext>
            </a:extLst>
          </p:cNvPr>
          <p:cNvSpPr/>
          <p:nvPr/>
        </p:nvSpPr>
        <p:spPr>
          <a:xfrm>
            <a:off x="6041906" y="4691723"/>
            <a:ext cx="2100433" cy="892360"/>
          </a:xfrm>
          <a:prstGeom prst="rect">
            <a:avLst/>
          </a:prstGeom>
        </p:spPr>
        <p:txBody>
          <a:bodyPr wrap="square">
            <a:spAutoFit/>
          </a:bodyPr>
          <a:lstStyle/>
          <a:p>
            <a:pPr defTabSz="609585">
              <a:defRPr/>
            </a:pPr>
            <a:r>
              <a:rPr lang="zh-TW" altLang="zh-TW" sz="1733" dirty="0">
                <a:solidFill>
                  <a:prstClr val="black"/>
                </a:solidFill>
                <a:latin typeface="微軟正黑體" panose="020B0604030504040204" pitchFamily="34" charset="-120"/>
                <a:ea typeface="微軟正黑體" panose="020B0604030504040204" pitchFamily="34" charset="-120"/>
              </a:rPr>
              <a:t>依核定工作機會，掣據向</a:t>
            </a:r>
            <a:r>
              <a:rPr lang="zh-TW" altLang="en-US" sz="1733" dirty="0">
                <a:solidFill>
                  <a:prstClr val="black"/>
                </a:solidFill>
                <a:latin typeface="微軟正黑體" panose="020B0604030504040204" pitchFamily="34" charset="-120"/>
                <a:ea typeface="微軟正黑體" panose="020B0604030504040204" pitchFamily="34" charset="-120"/>
              </a:rPr>
              <a:t>分署</a:t>
            </a:r>
            <a:r>
              <a:rPr lang="zh-TW" altLang="zh-TW" sz="1733" dirty="0">
                <a:solidFill>
                  <a:prstClr val="black"/>
                </a:solidFill>
                <a:latin typeface="微軟正黑體" panose="020B0604030504040204" pitchFamily="34" charset="-120"/>
                <a:ea typeface="微軟正黑體" panose="020B0604030504040204" pitchFamily="34" charset="-120"/>
              </a:rPr>
              <a:t>申領本計畫各項經費</a:t>
            </a:r>
            <a:endParaRPr lang="zh-TW" altLang="en-US" sz="1733" dirty="0">
              <a:solidFill>
                <a:prstClr val="black"/>
              </a:solidFill>
              <a:latin typeface="微軟正黑體" panose="020B0604030504040204" pitchFamily="34" charset="-120"/>
              <a:ea typeface="微軟正黑體" panose="020B0604030504040204" pitchFamily="34" charset="-120"/>
            </a:endParaRPr>
          </a:p>
        </p:txBody>
      </p:sp>
      <p:cxnSp>
        <p:nvCxnSpPr>
          <p:cNvPr id="42" name="直線單箭頭接點 41">
            <a:extLst>
              <a:ext uri="{FF2B5EF4-FFF2-40B4-BE49-F238E27FC236}">
                <a16:creationId xmlns="" xmlns:a16="http://schemas.microsoft.com/office/drawing/2014/main" id="{07517853-EF04-466E-9EAC-F8CBF02E071B}"/>
              </a:ext>
            </a:extLst>
          </p:cNvPr>
          <p:cNvCxnSpPr>
            <a:cxnSpLocks/>
          </p:cNvCxnSpPr>
          <p:nvPr/>
        </p:nvCxnSpPr>
        <p:spPr>
          <a:xfrm>
            <a:off x="7920203" y="2162960"/>
            <a:ext cx="0" cy="48005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矩形 2">
            <a:extLst>
              <a:ext uri="{FF2B5EF4-FFF2-40B4-BE49-F238E27FC236}">
                <a16:creationId xmlns="" xmlns:a16="http://schemas.microsoft.com/office/drawing/2014/main" id="{E858AC08-6F6E-4513-A712-F67E4ED80E40}"/>
              </a:ext>
            </a:extLst>
          </p:cNvPr>
          <p:cNvSpPr/>
          <p:nvPr/>
        </p:nvSpPr>
        <p:spPr>
          <a:xfrm>
            <a:off x="3277056" y="931854"/>
            <a:ext cx="430873" cy="1200329"/>
          </a:xfrm>
          <a:prstGeom prst="rect">
            <a:avLst/>
          </a:prstGeom>
        </p:spPr>
        <p:txBody>
          <a:bodyPr wrap="square">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rPr>
              <a:t>申</a:t>
            </a:r>
            <a:endParaRPr lang="en-US" altLang="zh-TW" sz="2400" dirty="0">
              <a:solidFill>
                <a:prstClr val="black"/>
              </a:solidFill>
              <a:latin typeface="微軟正黑體" panose="020B0604030504040204" pitchFamily="34" charset="-120"/>
              <a:ea typeface="微軟正黑體" panose="020B0604030504040204" pitchFamily="34" charset="-120"/>
            </a:endParaRPr>
          </a:p>
          <a:p>
            <a:endParaRPr lang="en-US" altLang="zh-TW" sz="2400" dirty="0">
              <a:solidFill>
                <a:prstClr val="black"/>
              </a:solidFill>
              <a:latin typeface="微軟正黑體" panose="020B0604030504040204" pitchFamily="34" charset="-120"/>
              <a:ea typeface="微軟正黑體" panose="020B0604030504040204" pitchFamily="34" charset="-120"/>
            </a:endParaRPr>
          </a:p>
          <a:p>
            <a:r>
              <a:rPr lang="zh-TW" altLang="en-US" sz="2400" dirty="0">
                <a:solidFill>
                  <a:prstClr val="black"/>
                </a:solidFill>
                <a:latin typeface="微軟正黑體" panose="020B0604030504040204" pitchFamily="34" charset="-120"/>
                <a:ea typeface="微軟正黑體" panose="020B0604030504040204" pitchFamily="34" charset="-120"/>
              </a:rPr>
              <a:t>請</a:t>
            </a:r>
            <a:endParaRPr lang="zh-TW" altLang="en-US" sz="2400" dirty="0"/>
          </a:p>
        </p:txBody>
      </p:sp>
      <p:cxnSp>
        <p:nvCxnSpPr>
          <p:cNvPr id="44" name="直線單箭頭接點 43">
            <a:extLst>
              <a:ext uri="{FF2B5EF4-FFF2-40B4-BE49-F238E27FC236}">
                <a16:creationId xmlns="" xmlns:a16="http://schemas.microsoft.com/office/drawing/2014/main" id="{0CCE34C4-1181-450F-A909-082C3123818E}"/>
              </a:ext>
            </a:extLst>
          </p:cNvPr>
          <p:cNvCxnSpPr>
            <a:cxnSpLocks/>
          </p:cNvCxnSpPr>
          <p:nvPr/>
        </p:nvCxnSpPr>
        <p:spPr>
          <a:xfrm>
            <a:off x="6016708" y="1525743"/>
            <a:ext cx="52541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矩形 44">
            <a:extLst>
              <a:ext uri="{FF2B5EF4-FFF2-40B4-BE49-F238E27FC236}">
                <a16:creationId xmlns="" xmlns:a16="http://schemas.microsoft.com/office/drawing/2014/main" id="{66D2789E-FCEC-476E-A507-19A993A95097}"/>
              </a:ext>
            </a:extLst>
          </p:cNvPr>
          <p:cNvSpPr/>
          <p:nvPr/>
        </p:nvSpPr>
        <p:spPr>
          <a:xfrm>
            <a:off x="5969852" y="950662"/>
            <a:ext cx="588917" cy="1200329"/>
          </a:xfrm>
          <a:prstGeom prst="rect">
            <a:avLst/>
          </a:prstGeom>
        </p:spPr>
        <p:txBody>
          <a:bodyPr wrap="square">
            <a:spAutoFit/>
          </a:bodyPr>
          <a:lstStyle/>
          <a:p>
            <a:pPr algn="ctr"/>
            <a:r>
              <a:rPr lang="zh-TW" altLang="en-US" sz="2400" dirty="0">
                <a:solidFill>
                  <a:prstClr val="black"/>
                </a:solidFill>
                <a:latin typeface="微軟正黑體" panose="020B0604030504040204" pitchFamily="34" charset="-120"/>
                <a:ea typeface="微軟正黑體" panose="020B0604030504040204" pitchFamily="34" charset="-120"/>
              </a:rPr>
              <a:t>核</a:t>
            </a: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endParaRPr lang="en-US" altLang="zh-TW" sz="2400" dirty="0">
              <a:solidFill>
                <a:prstClr val="black"/>
              </a:solidFill>
              <a:latin typeface="微軟正黑體" panose="020B0604030504040204" pitchFamily="34" charset="-120"/>
              <a:ea typeface="微軟正黑體" panose="020B0604030504040204" pitchFamily="34" charset="-120"/>
            </a:endParaRPr>
          </a:p>
          <a:p>
            <a:pPr algn="ctr"/>
            <a:r>
              <a:rPr lang="zh-TW" altLang="en-US" sz="2400" dirty="0">
                <a:solidFill>
                  <a:prstClr val="black"/>
                </a:solidFill>
                <a:latin typeface="微軟正黑體" panose="020B0604030504040204" pitchFamily="34" charset="-120"/>
                <a:ea typeface="微軟正黑體" panose="020B0604030504040204" pitchFamily="34" charset="-120"/>
              </a:rPr>
              <a:t>定</a:t>
            </a:r>
          </a:p>
        </p:txBody>
      </p:sp>
      <p:grpSp>
        <p:nvGrpSpPr>
          <p:cNvPr id="46" name="群組 45">
            <a:extLst>
              <a:ext uri="{FF2B5EF4-FFF2-40B4-BE49-F238E27FC236}">
                <a16:creationId xmlns="" xmlns:a16="http://schemas.microsoft.com/office/drawing/2014/main" id="{00976AA1-9989-47C2-B594-672043E2EE77}"/>
              </a:ext>
            </a:extLst>
          </p:cNvPr>
          <p:cNvGrpSpPr/>
          <p:nvPr/>
        </p:nvGrpSpPr>
        <p:grpSpPr>
          <a:xfrm>
            <a:off x="6738127" y="2727755"/>
            <a:ext cx="1929731" cy="1200002"/>
            <a:chOff x="3787373" y="1437145"/>
            <a:chExt cx="1809122" cy="1191197"/>
          </a:xfrm>
        </p:grpSpPr>
        <p:grpSp>
          <p:nvGrpSpPr>
            <p:cNvPr id="47" name="群組 46">
              <a:extLst>
                <a:ext uri="{FF2B5EF4-FFF2-40B4-BE49-F238E27FC236}">
                  <a16:creationId xmlns="" xmlns:a16="http://schemas.microsoft.com/office/drawing/2014/main" id="{8F720C00-1BB8-4A5C-BE2D-E3B5474246B5}"/>
                </a:ext>
              </a:extLst>
            </p:cNvPr>
            <p:cNvGrpSpPr/>
            <p:nvPr/>
          </p:nvGrpSpPr>
          <p:grpSpPr>
            <a:xfrm>
              <a:off x="3796495" y="1437145"/>
              <a:ext cx="1800000" cy="1191197"/>
              <a:chOff x="1467851" y="3740415"/>
              <a:chExt cx="2554848" cy="1352546"/>
            </a:xfrm>
          </p:grpSpPr>
          <p:sp>
            <p:nvSpPr>
              <p:cNvPr id="49" name="Rectangle 1">
                <a:extLst>
                  <a:ext uri="{FF2B5EF4-FFF2-40B4-BE49-F238E27FC236}">
                    <a16:creationId xmlns="" xmlns:a16="http://schemas.microsoft.com/office/drawing/2014/main" id="{836769D3-1B48-4EA7-B454-411CA728DC53}"/>
                  </a:ext>
                </a:extLst>
              </p:cNvPr>
              <p:cNvSpPr>
                <a:spLocks/>
              </p:cNvSpPr>
              <p:nvPr/>
            </p:nvSpPr>
            <p:spPr bwMode="auto">
              <a:xfrm>
                <a:off x="1467852" y="4191764"/>
                <a:ext cx="2554847" cy="901197"/>
              </a:xfrm>
              <a:prstGeom prst="rect">
                <a:avLst/>
              </a:prstGeom>
              <a:solidFill>
                <a:srgbClr val="FDFDFA"/>
              </a:solidFill>
              <a:ln w="38100">
                <a:solidFill>
                  <a:srgbClr val="0070C0"/>
                </a:solidFill>
                <a:miter lim="800000"/>
                <a:headEnd/>
                <a:tailEnd/>
              </a:ln>
            </p:spPr>
            <p:txBody>
              <a:bodyPr lIns="0" tIns="0" rIns="0" bIns="0"/>
              <a:lstStyle/>
              <a:p>
                <a:pPr defTabSz="609585">
                  <a:defRPr/>
                </a:pPr>
                <a:endParaRPr lang="zh-TW" altLang="zh-TW" sz="2133" b="1" dirty="0">
                  <a:solidFill>
                    <a:prstClr val="black"/>
                  </a:solidFill>
                  <a:latin typeface="微軟正黑體" panose="020B0604030504040204" pitchFamily="34" charset="-120"/>
                  <a:ea typeface="微軟正黑體" panose="020B0604030504040204" pitchFamily="34" charset="-120"/>
                </a:endParaRPr>
              </a:p>
            </p:txBody>
          </p:sp>
          <p:sp>
            <p:nvSpPr>
              <p:cNvPr id="50" name="Rectangle 1">
                <a:extLst>
                  <a:ext uri="{FF2B5EF4-FFF2-40B4-BE49-F238E27FC236}">
                    <a16:creationId xmlns="" xmlns:a16="http://schemas.microsoft.com/office/drawing/2014/main" id="{E0A86FC2-5935-455F-91F9-88FDE43F050A}"/>
                  </a:ext>
                </a:extLst>
              </p:cNvPr>
              <p:cNvSpPr>
                <a:spLocks/>
              </p:cNvSpPr>
              <p:nvPr/>
            </p:nvSpPr>
            <p:spPr bwMode="auto">
              <a:xfrm>
                <a:off x="1467852" y="3740415"/>
                <a:ext cx="2554839" cy="413565"/>
              </a:xfrm>
              <a:prstGeom prst="rect">
                <a:avLst/>
              </a:prstGeom>
              <a:solidFill>
                <a:srgbClr val="3D9077"/>
              </a:solidFill>
              <a:ln w="38100">
                <a:solidFill>
                  <a:srgbClr val="0070C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51" name="Rectangle 74">
                <a:extLst>
                  <a:ext uri="{FF2B5EF4-FFF2-40B4-BE49-F238E27FC236}">
                    <a16:creationId xmlns="" xmlns:a16="http://schemas.microsoft.com/office/drawing/2014/main" id="{FEA546F6-548D-43CC-AF6F-D3774B8F3771}"/>
                  </a:ext>
                </a:extLst>
              </p:cNvPr>
              <p:cNvSpPr/>
              <p:nvPr/>
            </p:nvSpPr>
            <p:spPr>
              <a:xfrm>
                <a:off x="1467851" y="3740415"/>
                <a:ext cx="2554839" cy="494820"/>
              </a:xfrm>
              <a:prstGeom prst="rect">
                <a:avLst/>
              </a:prstGeom>
              <a:solidFill>
                <a:srgbClr val="0070C0"/>
              </a:solidFill>
              <a:ln>
                <a:solidFill>
                  <a:srgbClr val="0070C0"/>
                </a:solidFill>
              </a:ln>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用人單位</a:t>
                </a:r>
                <a:endParaRPr lang="en-US" altLang="zh-TW" sz="2133"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48" name="文字方塊 47">
              <a:extLst>
                <a:ext uri="{FF2B5EF4-FFF2-40B4-BE49-F238E27FC236}">
                  <a16:creationId xmlns="" xmlns:a16="http://schemas.microsoft.com/office/drawing/2014/main" id="{95E94FB8-782F-4981-BC7F-4D53757DF58D}"/>
                </a:ext>
              </a:extLst>
            </p:cNvPr>
            <p:cNvSpPr txBox="1"/>
            <p:nvPr/>
          </p:nvSpPr>
          <p:spPr>
            <a:xfrm>
              <a:off x="3787373" y="1867958"/>
              <a:ext cx="1799995" cy="743301"/>
            </a:xfrm>
            <a:prstGeom prst="rect">
              <a:avLst/>
            </a:prstGeom>
            <a:noFill/>
            <a:ln>
              <a:noFill/>
            </a:ln>
          </p:spPr>
          <p:txBody>
            <a:bodyPr wrap="square" rtlCol="0">
              <a:spAutoFit/>
            </a:bodyPr>
            <a:lstStyle/>
            <a:p>
              <a:pPr algn="ctr" defTabSz="609585">
                <a:defRPr/>
              </a:pPr>
              <a:r>
                <a:rPr lang="en-US" altLang="zh-TW" sz="2133" dirty="0">
                  <a:solidFill>
                    <a:prstClr val="black"/>
                  </a:solidFill>
                  <a:latin typeface="微軟正黑體" panose="020B0604030504040204" pitchFamily="34" charset="-120"/>
                  <a:ea typeface="微軟正黑體" panose="020B0604030504040204" pitchFamily="34" charset="-120"/>
                </a:rPr>
                <a:t>(</a:t>
              </a:r>
              <a:r>
                <a:rPr lang="zh-TW" altLang="en-US" sz="2133" dirty="0">
                  <a:solidFill>
                    <a:prstClr val="black"/>
                  </a:solidFill>
                  <a:latin typeface="微軟正黑體" panose="020B0604030504040204" pitchFamily="34" charset="-120"/>
                  <a:ea typeface="微軟正黑體" panose="020B0604030504040204" pitchFamily="34" charset="-120"/>
                </a:rPr>
                <a:t>辦理</a:t>
              </a:r>
              <a:r>
                <a:rPr lang="en-US" altLang="zh-TW" sz="2133" dirty="0">
                  <a:solidFill>
                    <a:prstClr val="black"/>
                  </a:solidFill>
                  <a:latin typeface="微軟正黑體" panose="020B0604030504040204" pitchFamily="34" charset="-120"/>
                  <a:ea typeface="微軟正黑體" panose="020B0604030504040204" pitchFamily="34" charset="-120"/>
                </a:rPr>
                <a:t/>
              </a:r>
              <a:br>
                <a:rPr lang="en-US" altLang="zh-TW" sz="2133" dirty="0">
                  <a:solidFill>
                    <a:prstClr val="black"/>
                  </a:solidFill>
                  <a:latin typeface="微軟正黑體" panose="020B0604030504040204" pitchFamily="34" charset="-120"/>
                  <a:ea typeface="微軟正黑體" panose="020B0604030504040204" pitchFamily="34" charset="-120"/>
                </a:rPr>
              </a:br>
              <a:r>
                <a:rPr lang="zh-TW" altLang="en-US" sz="2133" dirty="0">
                  <a:solidFill>
                    <a:prstClr val="black"/>
                  </a:solidFill>
                  <a:latin typeface="微軟正黑體" panose="020B0604030504040204" pitchFamily="34" charset="-120"/>
                  <a:ea typeface="微軟正黑體" panose="020B0604030504040204" pitchFamily="34" charset="-120"/>
                </a:rPr>
                <a:t>推介勞工面談</a:t>
              </a:r>
              <a:r>
                <a:rPr lang="en-US" altLang="zh-TW" sz="2133" dirty="0">
                  <a:solidFill>
                    <a:prstClr val="black"/>
                  </a:solidFill>
                  <a:latin typeface="微軟正黑體" panose="020B0604030504040204" pitchFamily="34" charset="-120"/>
                  <a:ea typeface="微軟正黑體" panose="020B0604030504040204" pitchFamily="34" charset="-120"/>
                </a:rPr>
                <a:t>)</a:t>
              </a:r>
              <a:endParaRPr lang="zh-TW" altLang="en-US" sz="2133" dirty="0">
                <a:solidFill>
                  <a:prstClr val="black"/>
                </a:solidFill>
                <a:latin typeface="微軟正黑體" panose="020B0604030504040204" pitchFamily="34" charset="-120"/>
                <a:ea typeface="微軟正黑體" panose="020B0604030504040204" pitchFamily="34" charset="-120"/>
              </a:endParaRPr>
            </a:p>
          </p:txBody>
        </p:sp>
      </p:grpSp>
      <p:grpSp>
        <p:nvGrpSpPr>
          <p:cNvPr id="52" name="群組 51">
            <a:extLst>
              <a:ext uri="{FF2B5EF4-FFF2-40B4-BE49-F238E27FC236}">
                <a16:creationId xmlns="" xmlns:a16="http://schemas.microsoft.com/office/drawing/2014/main" id="{25DEA4EF-2E0D-467A-8827-E5B8BF99542B}"/>
              </a:ext>
            </a:extLst>
          </p:cNvPr>
          <p:cNvGrpSpPr/>
          <p:nvPr/>
        </p:nvGrpSpPr>
        <p:grpSpPr>
          <a:xfrm>
            <a:off x="6462485" y="731920"/>
            <a:ext cx="2582107" cy="1492252"/>
            <a:chOff x="1847551" y="3060448"/>
            <a:chExt cx="2385592" cy="1480684"/>
          </a:xfrm>
        </p:grpSpPr>
        <p:grpSp>
          <p:nvGrpSpPr>
            <p:cNvPr id="53" name="群組 52">
              <a:extLst>
                <a:ext uri="{FF2B5EF4-FFF2-40B4-BE49-F238E27FC236}">
                  <a16:creationId xmlns="" xmlns:a16="http://schemas.microsoft.com/office/drawing/2014/main" id="{295F004F-586B-4A2F-BD09-D6AC33F25267}"/>
                </a:ext>
              </a:extLst>
            </p:cNvPr>
            <p:cNvGrpSpPr/>
            <p:nvPr/>
          </p:nvGrpSpPr>
          <p:grpSpPr>
            <a:xfrm>
              <a:off x="2000156" y="3060448"/>
              <a:ext cx="2196722" cy="1438658"/>
              <a:chOff x="-4919510" y="3106818"/>
              <a:chExt cx="4537542" cy="1817637"/>
            </a:xfrm>
          </p:grpSpPr>
          <p:sp>
            <p:nvSpPr>
              <p:cNvPr id="55" name="Rectangle 1">
                <a:extLst>
                  <a:ext uri="{FF2B5EF4-FFF2-40B4-BE49-F238E27FC236}">
                    <a16:creationId xmlns="" xmlns:a16="http://schemas.microsoft.com/office/drawing/2014/main" id="{2A34F0A0-7DC8-4934-997C-D242396A9232}"/>
                  </a:ext>
                </a:extLst>
              </p:cNvPr>
              <p:cNvSpPr>
                <a:spLocks/>
              </p:cNvSpPr>
              <p:nvPr/>
            </p:nvSpPr>
            <p:spPr bwMode="auto">
              <a:xfrm>
                <a:off x="-4896840" y="3589021"/>
                <a:ext cx="4451243" cy="1335434"/>
              </a:xfrm>
              <a:prstGeom prst="rect">
                <a:avLst/>
              </a:prstGeom>
              <a:solidFill>
                <a:srgbClr val="FDFDFA"/>
              </a:solidFill>
              <a:ln w="38100">
                <a:solidFill>
                  <a:srgbClr val="FFC000"/>
                </a:solidFill>
                <a:miter lim="800000"/>
                <a:headEnd/>
                <a:tailEnd/>
              </a:ln>
            </p:spPr>
            <p:txBody>
              <a:bodyPr lIns="0" tIns="0" rIns="0" bIns="0"/>
              <a:lstStyle/>
              <a:p>
                <a:pPr defTabSz="914194">
                  <a:defRPr/>
                </a:pPr>
                <a:endParaRPr lang="en-US" sz="2133">
                  <a:solidFill>
                    <a:srgbClr val="445469"/>
                  </a:solidFill>
                  <a:latin typeface="Lato Light"/>
                </a:endParaRPr>
              </a:p>
            </p:txBody>
          </p:sp>
          <p:sp>
            <p:nvSpPr>
              <p:cNvPr id="59" name="Rectangle 1">
                <a:extLst>
                  <a:ext uri="{FF2B5EF4-FFF2-40B4-BE49-F238E27FC236}">
                    <a16:creationId xmlns="" xmlns:a16="http://schemas.microsoft.com/office/drawing/2014/main" id="{4B2F32E4-93F3-4465-8E76-714A03246292}"/>
                  </a:ext>
                </a:extLst>
              </p:cNvPr>
              <p:cNvSpPr>
                <a:spLocks/>
              </p:cNvSpPr>
              <p:nvPr/>
            </p:nvSpPr>
            <p:spPr bwMode="auto">
              <a:xfrm>
                <a:off x="-4896840" y="3106818"/>
                <a:ext cx="4451243" cy="440707"/>
              </a:xfrm>
              <a:prstGeom prst="rect">
                <a:avLst/>
              </a:prstGeom>
              <a:solidFill>
                <a:srgbClr val="FFC000"/>
              </a:solidFill>
              <a:ln w="38100">
                <a:solidFill>
                  <a:srgbClr val="FFC00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60" name="Rectangle 74">
                <a:extLst>
                  <a:ext uri="{FF2B5EF4-FFF2-40B4-BE49-F238E27FC236}">
                    <a16:creationId xmlns="" xmlns:a16="http://schemas.microsoft.com/office/drawing/2014/main" id="{7B291943-2FB5-4FBF-8979-49A0443BAA86}"/>
                  </a:ext>
                </a:extLst>
              </p:cNvPr>
              <p:cNvSpPr/>
              <p:nvPr/>
            </p:nvSpPr>
            <p:spPr>
              <a:xfrm>
                <a:off x="-4919510" y="3121900"/>
                <a:ext cx="4537542" cy="447550"/>
              </a:xfrm>
              <a:prstGeom prst="rect">
                <a:avLst/>
              </a:prstGeom>
              <a:ln>
                <a:noFill/>
              </a:ln>
            </p:spPr>
            <p:txBody>
              <a:bodyPr wrap="square" lIns="109709" tIns="54855" rIns="109709" bIns="54855">
                <a:spAutoFit/>
              </a:bodyPr>
              <a:lstStyle/>
              <a:p>
                <a:pPr algn="ctr" defTabSz="914194">
                  <a:defRPr/>
                </a:pPr>
                <a:r>
                  <a:rPr lang="zh-TW" altLang="en-US" sz="1600" b="1" dirty="0">
                    <a:solidFill>
                      <a:prstClr val="black">
                        <a:lumMod val="65000"/>
                        <a:lumOff val="35000"/>
                      </a:prstClr>
                    </a:solidFill>
                    <a:latin typeface="微軟正黑體" panose="020B0604030504040204" pitchFamily="34" charset="-120"/>
                    <a:ea typeface="微軟正黑體" panose="020B0604030504040204" pitchFamily="34" charset="-120"/>
                    <a:cs typeface="Lato Regular"/>
                  </a:rPr>
                  <a:t>公立就業服務機構</a:t>
                </a:r>
                <a:endParaRPr lang="en-US" sz="1600" b="1" dirty="0">
                  <a:solidFill>
                    <a:prstClr val="black">
                      <a:lumMod val="65000"/>
                      <a:lumOff val="35000"/>
                    </a:prstClr>
                  </a:solidFill>
                  <a:latin typeface="微軟正黑體" panose="020B0604030504040204" pitchFamily="34" charset="-120"/>
                  <a:ea typeface="微軟正黑體" panose="020B0604030504040204" pitchFamily="34" charset="-120"/>
                  <a:cs typeface="Lato Regular"/>
                </a:endParaRPr>
              </a:p>
            </p:txBody>
          </p:sp>
        </p:grpSp>
        <p:sp>
          <p:nvSpPr>
            <p:cNvPr id="54" name="文字方塊 53">
              <a:extLst>
                <a:ext uri="{FF2B5EF4-FFF2-40B4-BE49-F238E27FC236}">
                  <a16:creationId xmlns="" xmlns:a16="http://schemas.microsoft.com/office/drawing/2014/main" id="{1613D659-98D9-4A68-913E-CB6F61C9270F}"/>
                </a:ext>
              </a:extLst>
            </p:cNvPr>
            <p:cNvSpPr txBox="1"/>
            <p:nvPr/>
          </p:nvSpPr>
          <p:spPr>
            <a:xfrm>
              <a:off x="1847551" y="3472264"/>
              <a:ext cx="2385592" cy="1068868"/>
            </a:xfrm>
            <a:prstGeom prst="rect">
              <a:avLst/>
            </a:prstGeom>
            <a:noFill/>
            <a:ln>
              <a:noFill/>
            </a:ln>
          </p:spPr>
          <p:txBody>
            <a:bodyPr wrap="square" rtlCol="0">
              <a:spAutoFit/>
            </a:bodyPr>
            <a:lstStyle/>
            <a:p>
              <a:pPr algn="ctr" defTabSz="609585">
                <a:defRPr/>
              </a:pPr>
              <a:r>
                <a:rPr lang="en-US" altLang="zh-TW" sz="1600" dirty="0">
                  <a:solidFill>
                    <a:prstClr val="black"/>
                  </a:solidFill>
                  <a:latin typeface="微軟正黑體" panose="020B0604030504040204" pitchFamily="34" charset="-120"/>
                  <a:ea typeface="微軟正黑體" panose="020B0604030504040204" pitchFamily="34" charset="-120"/>
                </a:rPr>
                <a:t>1.</a:t>
              </a:r>
              <a:r>
                <a:rPr lang="zh-TW" altLang="en-US" sz="1400" dirty="0">
                  <a:solidFill>
                    <a:prstClr val="black"/>
                  </a:solidFill>
                  <a:latin typeface="微軟正黑體" panose="020B0604030504040204" pitchFamily="34" charset="-120"/>
                  <a:ea typeface="微軟正黑體" panose="020B0604030504040204" pitchFamily="34" charset="-120"/>
                </a:rPr>
                <a:t>依工作機會申請表發核定函</a:t>
              </a:r>
              <a:endParaRPr lang="en-US" altLang="zh-TW" sz="1400" dirty="0">
                <a:solidFill>
                  <a:prstClr val="black"/>
                </a:solidFill>
                <a:latin typeface="微軟正黑體" panose="020B0604030504040204" pitchFamily="34" charset="-120"/>
                <a:ea typeface="微軟正黑體" panose="020B0604030504040204" pitchFamily="34" charset="-120"/>
              </a:endParaRPr>
            </a:p>
            <a:p>
              <a:pPr algn="ctr" defTabSz="609585">
                <a:defRPr/>
              </a:pPr>
              <a:r>
                <a:rPr lang="en-US" altLang="zh-TW" sz="1600" dirty="0">
                  <a:solidFill>
                    <a:prstClr val="black"/>
                  </a:solidFill>
                  <a:latin typeface="微軟正黑體" panose="020B0604030504040204" pitchFamily="34" charset="-120"/>
                  <a:ea typeface="微軟正黑體" panose="020B0604030504040204" pitchFamily="34" charset="-120"/>
                </a:rPr>
                <a:t>2.</a:t>
              </a:r>
              <a:r>
                <a:rPr lang="zh-TW" altLang="en-US" sz="1600" dirty="0">
                  <a:solidFill>
                    <a:prstClr val="black"/>
                  </a:solidFill>
                  <a:latin typeface="微軟正黑體" panose="020B0604030504040204" pitchFamily="34" charset="-120"/>
                  <a:ea typeface="微軟正黑體" panose="020B0604030504040204" pitchFamily="34" charset="-120"/>
                </a:rPr>
                <a:t>依核定工作機會</a:t>
              </a:r>
              <a:r>
                <a:rPr lang="en-US" altLang="zh-TW" sz="1600" dirty="0">
                  <a:solidFill>
                    <a:prstClr val="black"/>
                  </a:solidFill>
                  <a:latin typeface="微軟正黑體" panose="020B0604030504040204" pitchFamily="34" charset="-120"/>
                  <a:ea typeface="微軟正黑體" panose="020B0604030504040204" pitchFamily="34" charset="-120"/>
                </a:rPr>
                <a:t/>
              </a:r>
              <a:br>
                <a:rPr lang="en-US" altLang="zh-TW" sz="1600" dirty="0">
                  <a:solidFill>
                    <a:prstClr val="black"/>
                  </a:solidFill>
                  <a:latin typeface="微軟正黑體" panose="020B0604030504040204" pitchFamily="34" charset="-120"/>
                  <a:ea typeface="微軟正黑體" panose="020B0604030504040204" pitchFamily="34" charset="-120"/>
                </a:rPr>
              </a:br>
              <a:r>
                <a:rPr lang="zh-TW" altLang="en-US" sz="1600" dirty="0">
                  <a:solidFill>
                    <a:prstClr val="black"/>
                  </a:solidFill>
                  <a:latin typeface="微軟正黑體" panose="020B0604030504040204" pitchFamily="34" charset="-120"/>
                  <a:ea typeface="微軟正黑體" panose="020B0604030504040204" pitchFamily="34" charset="-120"/>
                </a:rPr>
                <a:t>推介符合資格之民眾</a:t>
              </a:r>
              <a:endParaRPr lang="en-US" altLang="zh-TW" sz="1600" dirty="0">
                <a:solidFill>
                  <a:prstClr val="black"/>
                </a:solidFill>
                <a:latin typeface="微軟正黑體" panose="020B0604030504040204" pitchFamily="34" charset="-120"/>
                <a:ea typeface="微軟正黑體" panose="020B0604030504040204" pitchFamily="34" charset="-120"/>
              </a:endParaRPr>
            </a:p>
            <a:p>
              <a:pPr algn="ctr" defTabSz="609585">
                <a:defRPr/>
              </a:pPr>
              <a:r>
                <a:rPr lang="zh-TW" altLang="en-US" sz="1600" dirty="0">
                  <a:solidFill>
                    <a:prstClr val="black"/>
                  </a:solidFill>
                  <a:latin typeface="微軟正黑體" panose="020B0604030504040204" pitchFamily="34" charset="-120"/>
                  <a:ea typeface="微軟正黑體" panose="020B0604030504040204" pitchFamily="34" charset="-120"/>
                </a:rPr>
                <a:t>造冊送用人單位</a:t>
              </a:r>
              <a:endParaRPr lang="zh-TW" altLang="en-US" sz="1600" b="1" dirty="0">
                <a:solidFill>
                  <a:prstClr val="black"/>
                </a:solidFill>
                <a:latin typeface="微軟正黑體" panose="020B0604030504040204" pitchFamily="34" charset="-120"/>
                <a:ea typeface="微軟正黑體" panose="020B0604030504040204" pitchFamily="34" charset="-120"/>
              </a:endParaRPr>
            </a:p>
          </p:txBody>
        </p:sp>
      </p:grpSp>
      <p:sp>
        <p:nvSpPr>
          <p:cNvPr id="61" name="圓角化單一角落矩形 53">
            <a:extLst>
              <a:ext uri="{FF2B5EF4-FFF2-40B4-BE49-F238E27FC236}">
                <a16:creationId xmlns="" xmlns:a16="http://schemas.microsoft.com/office/drawing/2014/main" id="{234EDDAC-5971-4ECD-AE3D-3A96E4458C26}"/>
              </a:ext>
            </a:extLst>
          </p:cNvPr>
          <p:cNvSpPr/>
          <p:nvPr/>
        </p:nvSpPr>
        <p:spPr>
          <a:xfrm>
            <a:off x="9176067" y="897360"/>
            <a:ext cx="2616220" cy="1274435"/>
          </a:xfrm>
          <a:prstGeom prst="round1Rect">
            <a:avLst/>
          </a:prstGeom>
          <a:noFill/>
          <a:ln>
            <a:solidFill>
              <a:srgbClr val="FF714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cxnSp>
        <p:nvCxnSpPr>
          <p:cNvPr id="62" name="直線接點 61">
            <a:extLst>
              <a:ext uri="{FF2B5EF4-FFF2-40B4-BE49-F238E27FC236}">
                <a16:creationId xmlns="" xmlns:a16="http://schemas.microsoft.com/office/drawing/2014/main" id="{DD9C4705-D4B9-4007-BFEB-9CF59FB1B7A2}"/>
              </a:ext>
            </a:extLst>
          </p:cNvPr>
          <p:cNvCxnSpPr>
            <a:cxnSpLocks/>
            <a:stCxn id="61" idx="1"/>
          </p:cNvCxnSpPr>
          <p:nvPr/>
        </p:nvCxnSpPr>
        <p:spPr>
          <a:xfrm flipH="1">
            <a:off x="8972771" y="1534578"/>
            <a:ext cx="203296" cy="1"/>
          </a:xfrm>
          <a:prstGeom prst="line">
            <a:avLst/>
          </a:prstGeom>
          <a:ln w="28575">
            <a:solidFill>
              <a:srgbClr val="FF714F"/>
            </a:solidFill>
            <a:prstDash val="sysDot"/>
          </a:ln>
        </p:spPr>
        <p:style>
          <a:lnRef idx="1">
            <a:schemeClr val="accent1"/>
          </a:lnRef>
          <a:fillRef idx="0">
            <a:schemeClr val="accent1"/>
          </a:fillRef>
          <a:effectRef idx="0">
            <a:schemeClr val="accent1"/>
          </a:effectRef>
          <a:fontRef idx="minor">
            <a:schemeClr val="tx1"/>
          </a:fontRef>
        </p:style>
      </p:cxnSp>
      <p:sp>
        <p:nvSpPr>
          <p:cNvPr id="63" name="矩形 62">
            <a:extLst>
              <a:ext uri="{FF2B5EF4-FFF2-40B4-BE49-F238E27FC236}">
                <a16:creationId xmlns="" xmlns:a16="http://schemas.microsoft.com/office/drawing/2014/main" id="{F7E52DA9-1B4B-408E-964F-71B6E26B0770}"/>
              </a:ext>
            </a:extLst>
          </p:cNvPr>
          <p:cNvSpPr/>
          <p:nvPr/>
        </p:nvSpPr>
        <p:spPr>
          <a:xfrm>
            <a:off x="7344142" y="2171795"/>
            <a:ext cx="1364885" cy="461665"/>
          </a:xfrm>
          <a:prstGeom prst="rect">
            <a:avLst/>
          </a:prstGeom>
        </p:spPr>
        <p:txBody>
          <a:bodyPr wrap="square">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rPr>
              <a:t>推    介</a:t>
            </a:r>
            <a:endParaRPr lang="zh-TW" altLang="en-US" sz="2400" dirty="0"/>
          </a:p>
        </p:txBody>
      </p:sp>
      <p:cxnSp>
        <p:nvCxnSpPr>
          <p:cNvPr id="64" name="直線單箭頭接點 63">
            <a:extLst>
              <a:ext uri="{FF2B5EF4-FFF2-40B4-BE49-F238E27FC236}">
                <a16:creationId xmlns="" xmlns:a16="http://schemas.microsoft.com/office/drawing/2014/main" id="{E0122C99-0A26-466A-8CAC-C9EB9000479C}"/>
              </a:ext>
            </a:extLst>
          </p:cNvPr>
          <p:cNvCxnSpPr>
            <a:cxnSpLocks/>
          </p:cNvCxnSpPr>
          <p:nvPr/>
        </p:nvCxnSpPr>
        <p:spPr>
          <a:xfrm>
            <a:off x="3258544" y="1544253"/>
            <a:ext cx="60635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6" name="群組 5">
            <a:extLst>
              <a:ext uri="{FF2B5EF4-FFF2-40B4-BE49-F238E27FC236}">
                <a16:creationId xmlns="" xmlns:a16="http://schemas.microsoft.com/office/drawing/2014/main" id="{75343CAE-02BA-4BD7-8D69-D6984329BED4}"/>
              </a:ext>
            </a:extLst>
          </p:cNvPr>
          <p:cNvGrpSpPr/>
          <p:nvPr/>
        </p:nvGrpSpPr>
        <p:grpSpPr>
          <a:xfrm>
            <a:off x="4008958" y="2841667"/>
            <a:ext cx="2084725" cy="409208"/>
            <a:chOff x="5732320" y="3238499"/>
            <a:chExt cx="1563544" cy="306906"/>
          </a:xfrm>
        </p:grpSpPr>
        <p:sp>
          <p:nvSpPr>
            <p:cNvPr id="70" name="Rectangle 1">
              <a:extLst>
                <a:ext uri="{FF2B5EF4-FFF2-40B4-BE49-F238E27FC236}">
                  <a16:creationId xmlns="" xmlns:a16="http://schemas.microsoft.com/office/drawing/2014/main" id="{81FF8E45-ADFD-44B2-ABF8-870CCA7BF591}"/>
                </a:ext>
              </a:extLst>
            </p:cNvPr>
            <p:cNvSpPr>
              <a:spLocks/>
            </p:cNvSpPr>
            <p:nvPr/>
          </p:nvSpPr>
          <p:spPr bwMode="auto">
            <a:xfrm>
              <a:off x="5795615" y="3238499"/>
              <a:ext cx="1432697" cy="306906"/>
            </a:xfrm>
            <a:prstGeom prst="rect">
              <a:avLst/>
            </a:prstGeom>
            <a:solidFill>
              <a:srgbClr val="FFC000"/>
            </a:solidFill>
            <a:ln w="38100">
              <a:solidFill>
                <a:srgbClr val="FFC00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71" name="Rectangle 74">
              <a:extLst>
                <a:ext uri="{FF2B5EF4-FFF2-40B4-BE49-F238E27FC236}">
                  <a16:creationId xmlns="" xmlns:a16="http://schemas.microsoft.com/office/drawing/2014/main" id="{9DBDA6A5-0759-4343-B963-FBD293CE8D15}"/>
                </a:ext>
              </a:extLst>
            </p:cNvPr>
            <p:cNvSpPr/>
            <p:nvPr/>
          </p:nvSpPr>
          <p:spPr>
            <a:xfrm>
              <a:off x="5732320" y="3255446"/>
              <a:ext cx="1563544" cy="267752"/>
            </a:xfrm>
            <a:prstGeom prst="rect">
              <a:avLst/>
            </a:prstGeom>
            <a:ln>
              <a:noFill/>
            </a:ln>
          </p:spPr>
          <p:txBody>
            <a:bodyPr wrap="square" lIns="109709" tIns="54855" rIns="109709" bIns="54855">
              <a:spAutoFit/>
            </a:bodyPr>
            <a:lstStyle/>
            <a:p>
              <a:pPr algn="ctr" defTabSz="914194">
                <a:defRPr/>
              </a:pPr>
              <a:r>
                <a:rPr lang="zh-TW" altLang="en-US" sz="1600" b="1" dirty="0">
                  <a:solidFill>
                    <a:prstClr val="black">
                      <a:lumMod val="65000"/>
                      <a:lumOff val="35000"/>
                    </a:prstClr>
                  </a:solidFill>
                  <a:latin typeface="微軟正黑體" panose="020B0604030504040204" pitchFamily="34" charset="-120"/>
                  <a:ea typeface="微軟正黑體" panose="020B0604030504040204" pitchFamily="34" charset="-120"/>
                  <a:cs typeface="Lato Regular"/>
                </a:rPr>
                <a:t>公立就業服務機構</a:t>
              </a:r>
              <a:endParaRPr lang="en-US" altLang="zh-TW" sz="1600" b="1" dirty="0">
                <a:solidFill>
                  <a:prstClr val="black">
                    <a:lumMod val="65000"/>
                    <a:lumOff val="35000"/>
                  </a:prstClr>
                </a:solidFill>
                <a:latin typeface="微軟正黑體" panose="020B0604030504040204" pitchFamily="34" charset="-120"/>
                <a:ea typeface="微軟正黑體" panose="020B0604030504040204" pitchFamily="34" charset="-120"/>
                <a:cs typeface="Lato Regular"/>
              </a:endParaRPr>
            </a:p>
          </p:txBody>
        </p:sp>
      </p:grpSp>
      <p:grpSp>
        <p:nvGrpSpPr>
          <p:cNvPr id="79" name="群組 78">
            <a:extLst>
              <a:ext uri="{FF2B5EF4-FFF2-40B4-BE49-F238E27FC236}">
                <a16:creationId xmlns="" xmlns:a16="http://schemas.microsoft.com/office/drawing/2014/main" id="{582272FF-8CF4-49A1-B6C6-8B2980986437}"/>
              </a:ext>
            </a:extLst>
          </p:cNvPr>
          <p:cNvGrpSpPr/>
          <p:nvPr/>
        </p:nvGrpSpPr>
        <p:grpSpPr>
          <a:xfrm>
            <a:off x="8273197" y="5053740"/>
            <a:ext cx="3295411" cy="1624518"/>
            <a:chOff x="2000156" y="3060447"/>
            <a:chExt cx="2165918" cy="1438660"/>
          </a:xfrm>
        </p:grpSpPr>
        <p:grpSp>
          <p:nvGrpSpPr>
            <p:cNvPr id="80" name="群組 79">
              <a:extLst>
                <a:ext uri="{FF2B5EF4-FFF2-40B4-BE49-F238E27FC236}">
                  <a16:creationId xmlns="" xmlns:a16="http://schemas.microsoft.com/office/drawing/2014/main" id="{1B8A2718-8E12-486E-9538-7CC1B546433D}"/>
                </a:ext>
              </a:extLst>
            </p:cNvPr>
            <p:cNvGrpSpPr/>
            <p:nvPr/>
          </p:nvGrpSpPr>
          <p:grpSpPr>
            <a:xfrm>
              <a:off x="2000156" y="3060447"/>
              <a:ext cx="2165918" cy="1438660"/>
              <a:chOff x="-4919510" y="3106816"/>
              <a:chExt cx="4473913" cy="1817639"/>
            </a:xfrm>
          </p:grpSpPr>
          <p:sp>
            <p:nvSpPr>
              <p:cNvPr id="82" name="Rectangle 1">
                <a:extLst>
                  <a:ext uri="{FF2B5EF4-FFF2-40B4-BE49-F238E27FC236}">
                    <a16:creationId xmlns="" xmlns:a16="http://schemas.microsoft.com/office/drawing/2014/main" id="{A41F7CBE-5495-4042-A2E8-4BE6E39EBB59}"/>
                  </a:ext>
                </a:extLst>
              </p:cNvPr>
              <p:cNvSpPr>
                <a:spLocks/>
              </p:cNvSpPr>
              <p:nvPr/>
            </p:nvSpPr>
            <p:spPr bwMode="auto">
              <a:xfrm>
                <a:off x="-4896840" y="3589021"/>
                <a:ext cx="4451243" cy="1335434"/>
              </a:xfrm>
              <a:prstGeom prst="rect">
                <a:avLst/>
              </a:prstGeom>
              <a:solidFill>
                <a:srgbClr val="FDFDFA"/>
              </a:solidFill>
              <a:ln w="38100">
                <a:solidFill>
                  <a:srgbClr val="FFC000"/>
                </a:solidFill>
                <a:miter lim="800000"/>
                <a:headEnd/>
                <a:tailEnd/>
              </a:ln>
            </p:spPr>
            <p:txBody>
              <a:bodyPr lIns="0" tIns="0" rIns="0" bIns="0"/>
              <a:lstStyle/>
              <a:p>
                <a:pPr defTabSz="914194">
                  <a:defRPr/>
                </a:pPr>
                <a:endParaRPr lang="en-US" sz="2133">
                  <a:solidFill>
                    <a:srgbClr val="445469"/>
                  </a:solidFill>
                  <a:latin typeface="Lato Light"/>
                </a:endParaRPr>
              </a:p>
            </p:txBody>
          </p:sp>
          <p:sp>
            <p:nvSpPr>
              <p:cNvPr id="83" name="Rectangle 1">
                <a:extLst>
                  <a:ext uri="{FF2B5EF4-FFF2-40B4-BE49-F238E27FC236}">
                    <a16:creationId xmlns="" xmlns:a16="http://schemas.microsoft.com/office/drawing/2014/main" id="{0C0CE935-9EF2-4B02-96E7-E478AFCC7332}"/>
                  </a:ext>
                </a:extLst>
              </p:cNvPr>
              <p:cNvSpPr>
                <a:spLocks/>
              </p:cNvSpPr>
              <p:nvPr/>
            </p:nvSpPr>
            <p:spPr bwMode="auto">
              <a:xfrm>
                <a:off x="-4896840" y="3106816"/>
                <a:ext cx="4451243" cy="440707"/>
              </a:xfrm>
              <a:prstGeom prst="rect">
                <a:avLst/>
              </a:prstGeom>
              <a:solidFill>
                <a:srgbClr val="FFC000"/>
              </a:solidFill>
              <a:ln w="38100">
                <a:solidFill>
                  <a:srgbClr val="FFC00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84" name="Rectangle 74">
                <a:extLst>
                  <a:ext uri="{FF2B5EF4-FFF2-40B4-BE49-F238E27FC236}">
                    <a16:creationId xmlns="" xmlns:a16="http://schemas.microsoft.com/office/drawing/2014/main" id="{256F9626-D060-42B7-B8F7-9B4304811CF9}"/>
                  </a:ext>
                </a:extLst>
              </p:cNvPr>
              <p:cNvSpPr/>
              <p:nvPr/>
            </p:nvSpPr>
            <p:spPr>
              <a:xfrm>
                <a:off x="-4919510" y="3121900"/>
                <a:ext cx="4451241" cy="491202"/>
              </a:xfrm>
              <a:prstGeom prst="rect">
                <a:avLst/>
              </a:prstGeom>
              <a:ln>
                <a:noFill/>
              </a:ln>
            </p:spPr>
            <p:txBody>
              <a:bodyPr wrap="square" lIns="109709" tIns="54855" rIns="109709" bIns="54855">
                <a:spAutoFit/>
              </a:bodyPr>
              <a:lstStyle/>
              <a:p>
                <a:pPr algn="ctr" defTabSz="914194">
                  <a:defRPr/>
                </a:pPr>
                <a:r>
                  <a:rPr lang="zh-TW" altLang="en-US" sz="2133" b="1" dirty="0">
                    <a:solidFill>
                      <a:prstClr val="black">
                        <a:lumMod val="65000"/>
                        <a:lumOff val="35000"/>
                      </a:prstClr>
                    </a:solidFill>
                    <a:latin typeface="微軟正黑體" panose="020B0604030504040204" pitchFamily="34" charset="-120"/>
                    <a:ea typeface="微軟正黑體" panose="020B0604030504040204" pitchFamily="34" charset="-120"/>
                  </a:rPr>
                  <a:t>分署</a:t>
                </a:r>
                <a:endParaRPr lang="en-US" altLang="zh-TW" sz="2133" b="1" dirty="0">
                  <a:solidFill>
                    <a:prstClr val="black">
                      <a:lumMod val="65000"/>
                      <a:lumOff val="35000"/>
                    </a:prstClr>
                  </a:solidFill>
                  <a:latin typeface="微軟正黑體" panose="020B0604030504040204" pitchFamily="34" charset="-120"/>
                  <a:ea typeface="微軟正黑體" panose="020B0604030504040204" pitchFamily="34" charset="-120"/>
                </a:endParaRPr>
              </a:p>
            </p:txBody>
          </p:sp>
        </p:grpSp>
        <p:sp>
          <p:nvSpPr>
            <p:cNvPr id="81" name="文字方塊 80">
              <a:extLst>
                <a:ext uri="{FF2B5EF4-FFF2-40B4-BE49-F238E27FC236}">
                  <a16:creationId xmlns="" xmlns:a16="http://schemas.microsoft.com/office/drawing/2014/main" id="{B4826489-40EC-4EFA-B46E-6CD1F53F80CA}"/>
                </a:ext>
              </a:extLst>
            </p:cNvPr>
            <p:cNvSpPr txBox="1"/>
            <p:nvPr/>
          </p:nvSpPr>
          <p:spPr>
            <a:xfrm>
              <a:off x="2006073" y="3588047"/>
              <a:ext cx="2149025" cy="663127"/>
            </a:xfrm>
            <a:prstGeom prst="rect">
              <a:avLst/>
            </a:prstGeom>
            <a:noFill/>
            <a:ln>
              <a:noFill/>
            </a:ln>
          </p:spPr>
          <p:txBody>
            <a:bodyPr wrap="square" rtlCol="0">
              <a:spAutoFit/>
            </a:bodyPr>
            <a:lstStyle/>
            <a:p>
              <a:pPr algn="ctr" defTabSz="609585">
                <a:defRPr/>
              </a:pPr>
              <a:r>
                <a:rPr lang="zh-TW" altLang="en-US" sz="2133" dirty="0">
                  <a:solidFill>
                    <a:prstClr val="black"/>
                  </a:solidFill>
                  <a:latin typeface="微軟正黑體" panose="020B0604030504040204" pitchFamily="34" charset="-120"/>
                  <a:ea typeface="微軟正黑體" panose="020B0604030504040204" pitchFamily="34" charset="-120"/>
                </a:rPr>
                <a:t>以分期方式預先核撥</a:t>
              </a:r>
              <a:r>
                <a:rPr lang="en-US" altLang="zh-TW" sz="2133" dirty="0">
                  <a:solidFill>
                    <a:prstClr val="black"/>
                  </a:solidFill>
                  <a:latin typeface="微軟正黑體" panose="020B0604030504040204" pitchFamily="34" charset="-120"/>
                  <a:ea typeface="微軟正黑體" panose="020B0604030504040204" pitchFamily="34" charset="-120"/>
                </a:rPr>
                <a:t/>
              </a:r>
              <a:br>
                <a:rPr lang="en-US" altLang="zh-TW" sz="2133" dirty="0">
                  <a:solidFill>
                    <a:prstClr val="black"/>
                  </a:solidFill>
                  <a:latin typeface="微軟正黑體" panose="020B0604030504040204" pitchFamily="34" charset="-120"/>
                  <a:ea typeface="微軟正黑體" panose="020B0604030504040204" pitchFamily="34" charset="-120"/>
                </a:rPr>
              </a:br>
              <a:r>
                <a:rPr lang="zh-TW" altLang="en-US" sz="2133" dirty="0">
                  <a:solidFill>
                    <a:prstClr val="black"/>
                  </a:solidFill>
                  <a:latin typeface="微軟正黑體" panose="020B0604030504040204" pitchFamily="34" charset="-120"/>
                  <a:ea typeface="微軟正黑體" panose="020B0604030504040204" pitchFamily="34" charset="-120"/>
                </a:rPr>
                <a:t>用人費用及其他費用</a:t>
              </a:r>
            </a:p>
          </p:txBody>
        </p:sp>
      </p:grpSp>
      <p:grpSp>
        <p:nvGrpSpPr>
          <p:cNvPr id="10" name="群組 9">
            <a:extLst>
              <a:ext uri="{FF2B5EF4-FFF2-40B4-BE49-F238E27FC236}">
                <a16:creationId xmlns="" xmlns:a16="http://schemas.microsoft.com/office/drawing/2014/main" id="{F54824C4-8053-400E-BFA5-1F3E6DBDCC43}"/>
              </a:ext>
            </a:extLst>
          </p:cNvPr>
          <p:cNvGrpSpPr/>
          <p:nvPr/>
        </p:nvGrpSpPr>
        <p:grpSpPr>
          <a:xfrm>
            <a:off x="4079697" y="3482059"/>
            <a:ext cx="1937569" cy="406001"/>
            <a:chOff x="7460152" y="2421235"/>
            <a:chExt cx="1453177" cy="268503"/>
          </a:xfrm>
        </p:grpSpPr>
        <p:sp>
          <p:nvSpPr>
            <p:cNvPr id="89" name="Rectangle 1">
              <a:extLst>
                <a:ext uri="{FF2B5EF4-FFF2-40B4-BE49-F238E27FC236}">
                  <a16:creationId xmlns="" xmlns:a16="http://schemas.microsoft.com/office/drawing/2014/main" id="{F81857E9-D27D-4584-B31B-FD8CFC3398C9}"/>
                </a:ext>
              </a:extLst>
            </p:cNvPr>
            <p:cNvSpPr>
              <a:spLocks/>
            </p:cNvSpPr>
            <p:nvPr/>
          </p:nvSpPr>
          <p:spPr bwMode="auto">
            <a:xfrm>
              <a:off x="7473329" y="2421792"/>
              <a:ext cx="1440000" cy="267946"/>
            </a:xfrm>
            <a:prstGeom prst="rect">
              <a:avLst/>
            </a:prstGeom>
            <a:solidFill>
              <a:srgbClr val="FF714F"/>
            </a:solidFill>
            <a:ln w="38100">
              <a:solidFill>
                <a:srgbClr val="FF714F"/>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90" name="Rectangle 74">
              <a:extLst>
                <a:ext uri="{FF2B5EF4-FFF2-40B4-BE49-F238E27FC236}">
                  <a16:creationId xmlns="" xmlns:a16="http://schemas.microsoft.com/office/drawing/2014/main" id="{219C9DE0-33D5-4762-8F4B-6A0B85F57F3E}"/>
                </a:ext>
              </a:extLst>
            </p:cNvPr>
            <p:cNvSpPr/>
            <p:nvPr/>
          </p:nvSpPr>
          <p:spPr>
            <a:xfrm>
              <a:off x="7460152" y="2421235"/>
              <a:ext cx="1440000" cy="263280"/>
            </a:xfrm>
            <a:prstGeom prst="rect">
              <a:avLst/>
            </a:prstGeom>
          </p:spPr>
          <p:txBody>
            <a:bodyPr wrap="square" lIns="109709" tIns="54855" rIns="109709" bIns="54855">
              <a:spAutoFit/>
            </a:bodyPr>
            <a:lstStyle/>
            <a:p>
              <a:pPr algn="ctr" defTabSz="914194">
                <a:defRPr/>
              </a:pPr>
              <a:r>
                <a:rPr lang="zh-TW" altLang="en-US" sz="1867" b="1" dirty="0">
                  <a:solidFill>
                    <a:prstClr val="white"/>
                  </a:solidFill>
                  <a:latin typeface="微軟正黑體" panose="020B0604030504040204" pitchFamily="34" charset="-120"/>
                  <a:ea typeface="微軟正黑體" panose="020B0604030504040204" pitchFamily="34" charset="-120"/>
                  <a:cs typeface="Lato Regular"/>
                </a:rPr>
                <a:t>勞工</a:t>
              </a:r>
              <a:r>
                <a:rPr lang="en-US" altLang="zh-TW" sz="1867" b="1" dirty="0">
                  <a:solidFill>
                    <a:prstClr val="white"/>
                  </a:solidFill>
                  <a:latin typeface="微軟正黑體" panose="020B0604030504040204" pitchFamily="34" charset="-120"/>
                  <a:ea typeface="微軟正黑體" panose="020B0604030504040204" pitchFamily="34" charset="-120"/>
                  <a:cs typeface="Lato Regular"/>
                </a:rPr>
                <a:t>(</a:t>
              </a:r>
              <a:r>
                <a:rPr lang="zh-TW" altLang="en-US" sz="1867" b="1" dirty="0">
                  <a:solidFill>
                    <a:prstClr val="white"/>
                  </a:solidFill>
                  <a:latin typeface="微軟正黑體" panose="020B0604030504040204" pitchFamily="34" charset="-120"/>
                  <a:ea typeface="微軟正黑體" panose="020B0604030504040204" pitchFamily="34" charset="-120"/>
                  <a:cs typeface="Lato Regular"/>
                </a:rPr>
                <a:t>進用人員</a:t>
              </a:r>
              <a:r>
                <a:rPr lang="en-US" altLang="zh-TW" sz="1867" b="1" dirty="0">
                  <a:solidFill>
                    <a:prstClr val="white"/>
                  </a:solidFill>
                  <a:latin typeface="微軟正黑體" panose="020B0604030504040204" pitchFamily="34" charset="-120"/>
                  <a:ea typeface="微軟正黑體" panose="020B0604030504040204" pitchFamily="34" charset="-120"/>
                  <a:cs typeface="Lato Regular"/>
                </a:rPr>
                <a:t>)</a:t>
              </a:r>
              <a:endParaRPr lang="en-US" sz="1867"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91" name="圓角化單一角落矩形 52">
            <a:extLst>
              <a:ext uri="{FF2B5EF4-FFF2-40B4-BE49-F238E27FC236}">
                <a16:creationId xmlns="" xmlns:a16="http://schemas.microsoft.com/office/drawing/2014/main" id="{C150F124-FCC5-40FE-B074-9BDF40EE623E}"/>
              </a:ext>
            </a:extLst>
          </p:cNvPr>
          <p:cNvSpPr/>
          <p:nvPr/>
        </p:nvSpPr>
        <p:spPr>
          <a:xfrm flipH="1">
            <a:off x="8974999" y="2646867"/>
            <a:ext cx="2988848" cy="1695747"/>
          </a:xfrm>
          <a:prstGeom prst="round1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cxnSp>
        <p:nvCxnSpPr>
          <p:cNvPr id="92" name="直線接點 91">
            <a:extLst>
              <a:ext uri="{FF2B5EF4-FFF2-40B4-BE49-F238E27FC236}">
                <a16:creationId xmlns="" xmlns:a16="http://schemas.microsoft.com/office/drawing/2014/main" id="{D6CD8CAE-3301-4B71-95A1-8B8BC0493A1C}"/>
              </a:ext>
            </a:extLst>
          </p:cNvPr>
          <p:cNvCxnSpPr/>
          <p:nvPr/>
        </p:nvCxnSpPr>
        <p:spPr>
          <a:xfrm>
            <a:off x="8671945" y="3273801"/>
            <a:ext cx="230033"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 xmlns:a16="http://schemas.microsoft.com/office/drawing/2014/main" id="{45E72E15-217E-4ECA-A084-E8341099CEE5}"/>
              </a:ext>
            </a:extLst>
          </p:cNvPr>
          <p:cNvSpPr/>
          <p:nvPr/>
        </p:nvSpPr>
        <p:spPr>
          <a:xfrm>
            <a:off x="6240667" y="2756497"/>
            <a:ext cx="613464" cy="1200329"/>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通</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知</a:t>
            </a:r>
            <a:endParaRPr lang="zh-TW" altLang="en-US" sz="2400" dirty="0"/>
          </a:p>
        </p:txBody>
      </p:sp>
      <p:cxnSp>
        <p:nvCxnSpPr>
          <p:cNvPr id="94" name="直線單箭頭接點 93">
            <a:extLst>
              <a:ext uri="{FF2B5EF4-FFF2-40B4-BE49-F238E27FC236}">
                <a16:creationId xmlns="" xmlns:a16="http://schemas.microsoft.com/office/drawing/2014/main" id="{8B87207B-FFD4-404D-AB74-1B14AFBE189E}"/>
              </a:ext>
            </a:extLst>
          </p:cNvPr>
          <p:cNvCxnSpPr>
            <a:cxnSpLocks/>
          </p:cNvCxnSpPr>
          <p:nvPr/>
        </p:nvCxnSpPr>
        <p:spPr>
          <a:xfrm>
            <a:off x="5393091" y="4033617"/>
            <a:ext cx="0" cy="48005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5" name="矩形 94">
            <a:extLst>
              <a:ext uri="{FF2B5EF4-FFF2-40B4-BE49-F238E27FC236}">
                <a16:creationId xmlns="" xmlns:a16="http://schemas.microsoft.com/office/drawing/2014/main" id="{26C2D02C-7F5D-4114-A097-FF47B1BDA41D}"/>
              </a:ext>
            </a:extLst>
          </p:cNvPr>
          <p:cNvSpPr/>
          <p:nvPr/>
        </p:nvSpPr>
        <p:spPr>
          <a:xfrm>
            <a:off x="4856761" y="4007779"/>
            <a:ext cx="1123624" cy="461665"/>
          </a:xfrm>
          <a:prstGeom prst="rect">
            <a:avLst/>
          </a:prstGeom>
        </p:spPr>
        <p:txBody>
          <a:bodyPr wrap="square">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rPr>
              <a:t>上   工</a:t>
            </a:r>
            <a:endParaRPr lang="zh-TW" altLang="en-US" sz="2400" dirty="0"/>
          </a:p>
        </p:txBody>
      </p:sp>
      <p:cxnSp>
        <p:nvCxnSpPr>
          <p:cNvPr id="96" name="直線單箭頭接點 95">
            <a:extLst>
              <a:ext uri="{FF2B5EF4-FFF2-40B4-BE49-F238E27FC236}">
                <a16:creationId xmlns="" xmlns:a16="http://schemas.microsoft.com/office/drawing/2014/main" id="{A02A97C4-38BD-4305-8724-2DCB448C66E3}"/>
              </a:ext>
            </a:extLst>
          </p:cNvPr>
          <p:cNvCxnSpPr>
            <a:cxnSpLocks/>
          </p:cNvCxnSpPr>
          <p:nvPr/>
        </p:nvCxnSpPr>
        <p:spPr>
          <a:xfrm>
            <a:off x="6093683" y="5986531"/>
            <a:ext cx="21462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7" name="圓角化單一角落矩形 53">
            <a:extLst>
              <a:ext uri="{FF2B5EF4-FFF2-40B4-BE49-F238E27FC236}">
                <a16:creationId xmlns="" xmlns:a16="http://schemas.microsoft.com/office/drawing/2014/main" id="{57D5FC90-789F-49C1-876C-08F4DA54578F}"/>
              </a:ext>
            </a:extLst>
          </p:cNvPr>
          <p:cNvSpPr/>
          <p:nvPr/>
        </p:nvSpPr>
        <p:spPr>
          <a:xfrm>
            <a:off x="1191631" y="3633400"/>
            <a:ext cx="2615947" cy="684709"/>
          </a:xfrm>
          <a:prstGeom prst="round1Rect">
            <a:avLst/>
          </a:prstGeom>
          <a:noFill/>
          <a:ln>
            <a:solidFill>
              <a:srgbClr val="FF714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cxnSp>
        <p:nvCxnSpPr>
          <p:cNvPr id="98" name="直線接點 97">
            <a:extLst>
              <a:ext uri="{FF2B5EF4-FFF2-40B4-BE49-F238E27FC236}">
                <a16:creationId xmlns="" xmlns:a16="http://schemas.microsoft.com/office/drawing/2014/main" id="{7F2156BB-7637-4058-BECB-F2CEBA319F4C}"/>
              </a:ext>
            </a:extLst>
          </p:cNvPr>
          <p:cNvCxnSpPr>
            <a:cxnSpLocks/>
          </p:cNvCxnSpPr>
          <p:nvPr/>
        </p:nvCxnSpPr>
        <p:spPr>
          <a:xfrm flipH="1">
            <a:off x="3804543" y="3770755"/>
            <a:ext cx="243323" cy="2619"/>
          </a:xfrm>
          <a:prstGeom prst="line">
            <a:avLst/>
          </a:prstGeom>
          <a:ln w="28575">
            <a:solidFill>
              <a:srgbClr val="FF714F"/>
            </a:solidFill>
            <a:prstDash val="sysDot"/>
          </a:ln>
        </p:spPr>
        <p:style>
          <a:lnRef idx="1">
            <a:schemeClr val="accent1"/>
          </a:lnRef>
          <a:fillRef idx="0">
            <a:schemeClr val="accent1"/>
          </a:fillRef>
          <a:effectRef idx="0">
            <a:schemeClr val="accent1"/>
          </a:effectRef>
          <a:fontRef idx="minor">
            <a:schemeClr val="tx1"/>
          </a:fontRef>
        </p:style>
      </p:cxnSp>
      <p:sp>
        <p:nvSpPr>
          <p:cNvPr id="99" name="矩形 98">
            <a:extLst>
              <a:ext uri="{FF2B5EF4-FFF2-40B4-BE49-F238E27FC236}">
                <a16:creationId xmlns="" xmlns:a16="http://schemas.microsoft.com/office/drawing/2014/main" id="{0BEC54D8-8C4E-4A10-9E28-437D6C0EFCA3}"/>
              </a:ext>
            </a:extLst>
          </p:cNvPr>
          <p:cNvSpPr/>
          <p:nvPr/>
        </p:nvSpPr>
        <p:spPr>
          <a:xfrm>
            <a:off x="976337" y="2637803"/>
            <a:ext cx="2775384" cy="666977"/>
          </a:xfrm>
          <a:prstGeom prst="rect">
            <a:avLst/>
          </a:prstGeom>
        </p:spPr>
        <p:txBody>
          <a:bodyPr wrap="square">
            <a:spAutoFit/>
          </a:bodyPr>
          <a:lstStyle/>
          <a:p>
            <a:pPr algn="ctr" defTabSz="914194">
              <a:defRPr/>
            </a:pPr>
            <a:r>
              <a:rPr lang="zh-TW" altLang="en-US" sz="1867" dirty="0">
                <a:latin typeface="微軟正黑體" panose="020B0604030504040204" pitchFamily="34" charset="-120"/>
                <a:ea typeface="微軟正黑體" panose="020B0604030504040204" pitchFamily="34" charset="-120"/>
              </a:rPr>
              <a:t>公立就業服務機構</a:t>
            </a:r>
            <a:endParaRPr lang="en-US" altLang="zh-TW" sz="1867" dirty="0">
              <a:latin typeface="微軟正黑體" panose="020B0604030504040204" pitchFamily="34" charset="-120"/>
              <a:ea typeface="微軟正黑體" panose="020B0604030504040204" pitchFamily="34" charset="-120"/>
            </a:endParaRPr>
          </a:p>
          <a:p>
            <a:pPr algn="ctr" defTabSz="914194">
              <a:defRPr/>
            </a:pPr>
            <a:r>
              <a:rPr lang="zh-TW" altLang="en-US" sz="1867" dirty="0">
                <a:latin typeface="微軟正黑體" panose="020B0604030504040204" pitchFamily="34" charset="-120"/>
                <a:ea typeface="微軟正黑體" panose="020B0604030504040204" pitchFamily="34" charset="-120"/>
              </a:rPr>
              <a:t>補發核定派工函</a:t>
            </a:r>
            <a:endParaRPr lang="en-US" altLang="zh-TW" sz="1867" dirty="0">
              <a:latin typeface="微軟正黑體" panose="020B0604030504040204" pitchFamily="34" charset="-120"/>
              <a:ea typeface="微軟正黑體" panose="020B0604030504040204" pitchFamily="34" charset="-120"/>
            </a:endParaRPr>
          </a:p>
        </p:txBody>
      </p:sp>
      <p:grpSp>
        <p:nvGrpSpPr>
          <p:cNvPr id="116" name="群組 115">
            <a:extLst>
              <a:ext uri="{FF2B5EF4-FFF2-40B4-BE49-F238E27FC236}">
                <a16:creationId xmlns="" xmlns:a16="http://schemas.microsoft.com/office/drawing/2014/main" id="{1E442C53-81DE-4E76-BF39-58C1198BBC3C}"/>
              </a:ext>
            </a:extLst>
          </p:cNvPr>
          <p:cNvGrpSpPr/>
          <p:nvPr/>
        </p:nvGrpSpPr>
        <p:grpSpPr>
          <a:xfrm>
            <a:off x="6051691" y="3056689"/>
            <a:ext cx="588917" cy="639872"/>
            <a:chOff x="3158084" y="2279340"/>
            <a:chExt cx="294351" cy="479904"/>
          </a:xfrm>
        </p:grpSpPr>
        <p:cxnSp>
          <p:nvCxnSpPr>
            <p:cNvPr id="102" name="接點: 弧形 101">
              <a:extLst>
                <a:ext uri="{FF2B5EF4-FFF2-40B4-BE49-F238E27FC236}">
                  <a16:creationId xmlns="" xmlns:a16="http://schemas.microsoft.com/office/drawing/2014/main" id="{8B03EB0D-F2ED-4B43-9FDA-3D9D60326E56}"/>
                </a:ext>
              </a:extLst>
            </p:cNvPr>
            <p:cNvCxnSpPr>
              <a:cxnSpLocks/>
            </p:cNvCxnSpPr>
            <p:nvPr/>
          </p:nvCxnSpPr>
          <p:spPr>
            <a:xfrm rot="5400000">
              <a:off x="3110614" y="2557967"/>
              <a:ext cx="249035" cy="153520"/>
            </a:xfrm>
            <a:prstGeom prst="curvedConnector3">
              <a:avLst>
                <a:gd name="adj1" fmla="val 93493"/>
              </a:avLst>
            </a:prstGeom>
            <a:ln>
              <a:tailEnd type="triangle"/>
            </a:ln>
          </p:spPr>
          <p:style>
            <a:lnRef idx="3">
              <a:schemeClr val="dk1"/>
            </a:lnRef>
            <a:fillRef idx="0">
              <a:schemeClr val="dk1"/>
            </a:fillRef>
            <a:effectRef idx="2">
              <a:schemeClr val="dk1"/>
            </a:effectRef>
            <a:fontRef idx="minor">
              <a:schemeClr val="tx1"/>
            </a:fontRef>
          </p:style>
        </p:cxnSp>
        <p:cxnSp>
          <p:nvCxnSpPr>
            <p:cNvPr id="109" name="直線接點 108">
              <a:extLst>
                <a:ext uri="{FF2B5EF4-FFF2-40B4-BE49-F238E27FC236}">
                  <a16:creationId xmlns="" xmlns:a16="http://schemas.microsoft.com/office/drawing/2014/main" id="{95DC8F84-8CB2-4955-B561-C415123D24CC}"/>
                </a:ext>
              </a:extLst>
            </p:cNvPr>
            <p:cNvCxnSpPr/>
            <p:nvPr/>
          </p:nvCxnSpPr>
          <p:spPr>
            <a:xfrm>
              <a:off x="3311317" y="2514402"/>
              <a:ext cx="141118" cy="0"/>
            </a:xfrm>
            <a:prstGeom prst="line">
              <a:avLst/>
            </a:prstGeom>
          </p:spPr>
          <p:style>
            <a:lnRef idx="3">
              <a:schemeClr val="dk1"/>
            </a:lnRef>
            <a:fillRef idx="0">
              <a:schemeClr val="dk1"/>
            </a:fillRef>
            <a:effectRef idx="2">
              <a:schemeClr val="dk1"/>
            </a:effectRef>
            <a:fontRef idx="minor">
              <a:schemeClr val="tx1"/>
            </a:fontRef>
          </p:style>
        </p:cxnSp>
        <p:cxnSp>
          <p:nvCxnSpPr>
            <p:cNvPr id="115" name="接點: 弧形 114">
              <a:extLst>
                <a:ext uri="{FF2B5EF4-FFF2-40B4-BE49-F238E27FC236}">
                  <a16:creationId xmlns="" xmlns:a16="http://schemas.microsoft.com/office/drawing/2014/main" id="{6053D672-954E-4B4C-BAD5-A93948108975}"/>
                </a:ext>
              </a:extLst>
            </p:cNvPr>
            <p:cNvCxnSpPr>
              <a:cxnSpLocks/>
            </p:cNvCxnSpPr>
            <p:nvPr/>
          </p:nvCxnSpPr>
          <p:spPr>
            <a:xfrm rot="16200000" flipV="1">
              <a:off x="3110326" y="2327098"/>
              <a:ext cx="249035" cy="153520"/>
            </a:xfrm>
            <a:prstGeom prst="curvedConnector3">
              <a:avLst>
                <a:gd name="adj1" fmla="val 93493"/>
              </a:avLst>
            </a:prstGeom>
            <a:ln>
              <a:tailEnd type="triangle"/>
            </a:ln>
          </p:spPr>
          <p:style>
            <a:lnRef idx="3">
              <a:schemeClr val="dk1"/>
            </a:lnRef>
            <a:fillRef idx="0">
              <a:schemeClr val="dk1"/>
            </a:fillRef>
            <a:effectRef idx="2">
              <a:schemeClr val="dk1"/>
            </a:effectRef>
            <a:fontRef idx="minor">
              <a:schemeClr val="tx1"/>
            </a:fontRef>
          </p:style>
        </p:cxnSp>
      </p:grpSp>
      <p:sp>
        <p:nvSpPr>
          <p:cNvPr id="2" name="矩形 1">
            <a:extLst>
              <a:ext uri="{FF2B5EF4-FFF2-40B4-BE49-F238E27FC236}">
                <a16:creationId xmlns="" xmlns:a16="http://schemas.microsoft.com/office/drawing/2014/main" id="{564844C9-BCEA-498E-A56F-1F478DB28E2D}"/>
              </a:ext>
            </a:extLst>
          </p:cNvPr>
          <p:cNvSpPr/>
          <p:nvPr/>
        </p:nvSpPr>
        <p:spPr>
          <a:xfrm>
            <a:off x="1438941" y="24010"/>
            <a:ext cx="10512489" cy="666786"/>
          </a:xfrm>
          <a:prstGeom prst="rect">
            <a:avLst/>
          </a:prstGeom>
        </p:spPr>
        <p:txBody>
          <a:bodyPr wrap="square">
            <a:spAutoFit/>
          </a:bodyPr>
          <a:lstStyle/>
          <a:p>
            <a:pPr algn="ctr" defTabSz="609585">
              <a:defRPr/>
            </a:pPr>
            <a:r>
              <a:rPr lang="zh-TW" altLang="en-US" sz="3733" b="1" dirty="0">
                <a:solidFill>
                  <a:prstClr val="black"/>
                </a:solidFill>
                <a:latin typeface="微軟正黑體" panose="020B0604030504040204" pitchFamily="34" charset="-120"/>
                <a:ea typeface="微軟正黑體" panose="020B0604030504040204" pitchFamily="34" charset="-120"/>
              </a:rPr>
              <a:t>政府機關</a:t>
            </a:r>
            <a:r>
              <a:rPr lang="en-US" altLang="zh-TW" sz="3733" b="1" dirty="0">
                <a:solidFill>
                  <a:prstClr val="black"/>
                </a:solidFill>
                <a:latin typeface="微軟正黑體" panose="020B0604030504040204" pitchFamily="34" charset="-120"/>
                <a:ea typeface="微軟正黑體" panose="020B0604030504040204" pitchFamily="34" charset="-120"/>
              </a:rPr>
              <a:t>(</a:t>
            </a:r>
            <a:r>
              <a:rPr lang="zh-TW" altLang="en-US" sz="3733" b="1" dirty="0">
                <a:solidFill>
                  <a:prstClr val="black"/>
                </a:solidFill>
                <a:latin typeface="微軟正黑體" panose="020B0604030504040204" pitchFamily="34" charset="-120"/>
                <a:ea typeface="微軟正黑體" panose="020B0604030504040204" pitchFamily="34" charset="-120"/>
              </a:rPr>
              <a:t>構</a:t>
            </a:r>
            <a:r>
              <a:rPr lang="en-US" altLang="zh-TW" sz="3733" b="1" dirty="0">
                <a:solidFill>
                  <a:prstClr val="black"/>
                </a:solidFill>
                <a:latin typeface="微軟正黑體" panose="020B0604030504040204" pitchFamily="34" charset="-120"/>
                <a:ea typeface="微軟正黑體" panose="020B0604030504040204" pitchFamily="34" charset="-120"/>
              </a:rPr>
              <a:t>)</a:t>
            </a:r>
            <a:r>
              <a:rPr lang="zh-TW" altLang="en-US" sz="3733" b="1" dirty="0">
                <a:solidFill>
                  <a:prstClr val="black"/>
                </a:solidFill>
                <a:latin typeface="微軟正黑體" panose="020B0604030504040204" pitchFamily="34" charset="-120"/>
                <a:ea typeface="微軟正黑體" panose="020B0604030504040204" pitchFamily="34" charset="-120"/>
              </a:rPr>
              <a:t>工作機會申請及計畫執行流程</a:t>
            </a:r>
          </a:p>
        </p:txBody>
      </p:sp>
      <p:sp>
        <p:nvSpPr>
          <p:cNvPr id="7" name="矩形 6">
            <a:extLst>
              <a:ext uri="{FF2B5EF4-FFF2-40B4-BE49-F238E27FC236}">
                <a16:creationId xmlns="" xmlns:a16="http://schemas.microsoft.com/office/drawing/2014/main" id="{015FA808-C0ED-45DC-8AB4-E930B3001A4E}"/>
              </a:ext>
            </a:extLst>
          </p:cNvPr>
          <p:cNvSpPr/>
          <p:nvPr/>
        </p:nvSpPr>
        <p:spPr>
          <a:xfrm>
            <a:off x="8936182" y="2730085"/>
            <a:ext cx="3178341" cy="1569660"/>
          </a:xfrm>
          <a:prstGeom prst="rect">
            <a:avLst/>
          </a:prstGeom>
        </p:spPr>
        <p:txBody>
          <a:bodyPr wrap="square">
            <a:spAutoFit/>
          </a:bodyPr>
          <a:lstStyle/>
          <a:p>
            <a:r>
              <a:rPr lang="zh-TW" altLang="en-US" sz="1600" dirty="0">
                <a:latin typeface="微軟正黑體" panose="020B0604030504040204" pitchFamily="34" charset="-120"/>
                <a:ea typeface="微軟正黑體" panose="020B0604030504040204" pitchFamily="34" charset="-120"/>
              </a:rPr>
              <a:t>各用人單位於收到推介名單</a:t>
            </a:r>
            <a:endParaRPr lang="en-US" altLang="zh-TW" sz="1600" dirty="0">
              <a:latin typeface="微軟正黑體" panose="020B0604030504040204" pitchFamily="34" charset="-120"/>
              <a:ea typeface="微軟正黑體" panose="020B0604030504040204" pitchFamily="34" charset="-120"/>
            </a:endParaRPr>
          </a:p>
          <a:p>
            <a:r>
              <a:rPr lang="en-US" altLang="zh-TW" sz="1600" dirty="0">
                <a:latin typeface="微軟正黑體" panose="020B0604030504040204" pitchFamily="34" charset="-120"/>
                <a:ea typeface="微軟正黑體" panose="020B0604030504040204" pitchFamily="34" charset="-120"/>
              </a:rPr>
              <a:t>3</a:t>
            </a:r>
            <a:r>
              <a:rPr lang="zh-TW" altLang="en-US" sz="1600" dirty="0">
                <a:latin typeface="微軟正黑體" panose="020B0604030504040204" pitchFamily="34" charset="-120"/>
                <a:ea typeface="微軟正黑體" panose="020B0604030504040204" pitchFamily="34" charset="-120"/>
              </a:rPr>
              <a:t>日內完成</a:t>
            </a:r>
            <a:r>
              <a:rPr lang="en-US" altLang="zh-TW" sz="1600" dirty="0">
                <a:latin typeface="微軟正黑體" panose="020B0604030504040204" pitchFamily="34" charset="-120"/>
                <a:ea typeface="微軟正黑體" panose="020B0604030504040204" pitchFamily="34" charset="-120"/>
              </a:rPr>
              <a:t/>
            </a:r>
            <a:br>
              <a:rPr lang="en-US" altLang="zh-TW" sz="1600" dirty="0">
                <a:latin typeface="微軟正黑體" panose="020B0604030504040204" pitchFamily="34" charset="-120"/>
                <a:ea typeface="微軟正黑體" panose="020B0604030504040204" pitchFamily="34" charset="-120"/>
              </a:rPr>
            </a:br>
            <a:r>
              <a:rPr lang="zh-TW" altLang="en-US" sz="1600" dirty="0">
                <a:latin typeface="微軟正黑體" panose="020B0604030504040204" pitchFamily="34" charset="-120"/>
                <a:ea typeface="微軟正黑體" panose="020B0604030504040204" pitchFamily="34" charset="-120"/>
              </a:rPr>
              <a:t>通知</a:t>
            </a:r>
            <a:r>
              <a:rPr lang="zh-TW" altLang="en-US" sz="1600" b="1" u="sng" dirty="0">
                <a:latin typeface="微軟正黑體" panose="020B0604030504040204" pitchFamily="34" charset="-120"/>
                <a:ea typeface="微軟正黑體" panose="020B0604030504040204" pitchFamily="34" charset="-120"/>
              </a:rPr>
              <a:t>勞工</a:t>
            </a:r>
            <a:r>
              <a:rPr lang="zh-TW" altLang="en-US" sz="1600" dirty="0">
                <a:latin typeface="微軟正黑體" panose="020B0604030504040204" pitchFamily="34" charset="-120"/>
                <a:ea typeface="微軟正黑體" panose="020B0604030504040204" pitchFamily="34" charset="-120"/>
              </a:rPr>
              <a:t>面談、告知是否錄用及上工時間</a:t>
            </a:r>
            <a:r>
              <a:rPr lang="en-US" altLang="zh-TW" sz="1600" dirty="0">
                <a:latin typeface="微軟正黑體" panose="020B0604030504040204" pitchFamily="34" charset="-120"/>
                <a:ea typeface="微軟正黑體" panose="020B0604030504040204" pitchFamily="34" charset="-120"/>
              </a:rPr>
              <a:t/>
            </a:r>
            <a:br>
              <a:rPr lang="en-US" altLang="zh-TW" sz="1600" dirty="0">
                <a:latin typeface="微軟正黑體" panose="020B0604030504040204" pitchFamily="34" charset="-120"/>
                <a:ea typeface="微軟正黑體" panose="020B0604030504040204" pitchFamily="34" charset="-120"/>
              </a:rPr>
            </a:br>
            <a:r>
              <a:rPr lang="zh-TW" altLang="en-US" sz="1600" b="1" u="sng" dirty="0">
                <a:latin typeface="微軟正黑體" panose="020B0604030504040204" pitchFamily="34" charset="-120"/>
                <a:ea typeface="微軟正黑體" panose="020B0604030504040204" pitchFamily="34" charset="-120"/>
              </a:rPr>
              <a:t>通報公立就服機構</a:t>
            </a:r>
            <a:r>
              <a:rPr lang="zh-TW" altLang="en-US" sz="1600" dirty="0">
                <a:latin typeface="微軟正黑體" panose="020B0604030504040204" pitchFamily="34" charset="-120"/>
                <a:ea typeface="微軟正黑體" panose="020B0604030504040204" pitchFamily="34" charset="-120"/>
              </a:rPr>
              <a:t>錄用及未錄用勞工名單及勞工上工時間</a:t>
            </a:r>
          </a:p>
        </p:txBody>
      </p:sp>
      <p:sp>
        <p:nvSpPr>
          <p:cNvPr id="76" name="圓角化單一角落矩形 53">
            <a:extLst>
              <a:ext uri="{FF2B5EF4-FFF2-40B4-BE49-F238E27FC236}">
                <a16:creationId xmlns="" xmlns:a16="http://schemas.microsoft.com/office/drawing/2014/main" id="{57D5FC90-789F-49C1-876C-08F4DA54578F}"/>
              </a:ext>
            </a:extLst>
          </p:cNvPr>
          <p:cNvSpPr/>
          <p:nvPr/>
        </p:nvSpPr>
        <p:spPr>
          <a:xfrm>
            <a:off x="1024414" y="2627259"/>
            <a:ext cx="2785508" cy="684709"/>
          </a:xfrm>
          <a:prstGeom prst="round1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cxnSp>
        <p:nvCxnSpPr>
          <p:cNvPr id="77" name="直線接點 76">
            <a:extLst>
              <a:ext uri="{FF2B5EF4-FFF2-40B4-BE49-F238E27FC236}">
                <a16:creationId xmlns="" xmlns:a16="http://schemas.microsoft.com/office/drawing/2014/main" id="{7F2156BB-7637-4058-BECB-F2CEBA319F4C}"/>
              </a:ext>
            </a:extLst>
          </p:cNvPr>
          <p:cNvCxnSpPr>
            <a:cxnSpLocks/>
          </p:cNvCxnSpPr>
          <p:nvPr/>
        </p:nvCxnSpPr>
        <p:spPr>
          <a:xfrm flipH="1">
            <a:off x="3804543" y="3127061"/>
            <a:ext cx="243323" cy="2619"/>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78" name="矩形 77">
            <a:extLst>
              <a:ext uri="{FF2B5EF4-FFF2-40B4-BE49-F238E27FC236}">
                <a16:creationId xmlns="" xmlns:a16="http://schemas.microsoft.com/office/drawing/2014/main" id="{0BEC54D8-8C4E-4A10-9E28-437D6C0EFCA3}"/>
              </a:ext>
            </a:extLst>
          </p:cNvPr>
          <p:cNvSpPr/>
          <p:nvPr/>
        </p:nvSpPr>
        <p:spPr>
          <a:xfrm>
            <a:off x="1217959" y="3639543"/>
            <a:ext cx="2613431" cy="666977"/>
          </a:xfrm>
          <a:prstGeom prst="rect">
            <a:avLst/>
          </a:prstGeom>
        </p:spPr>
        <p:txBody>
          <a:bodyPr wrap="square">
            <a:spAutoFit/>
          </a:bodyPr>
          <a:lstStyle/>
          <a:p>
            <a:r>
              <a:rPr lang="zh-TW" altLang="zh-TW" sz="1867" dirty="0">
                <a:latin typeface="微軟正黑體" panose="020B0604030504040204" pitchFamily="34" charset="-120"/>
                <a:ea typeface="微軟正黑體" panose="020B0604030504040204" pitchFamily="34" charset="-120"/>
              </a:rPr>
              <a:t>每月最高</a:t>
            </a:r>
            <a:r>
              <a:rPr lang="zh-TW" altLang="en-US" sz="1867" dirty="0">
                <a:latin typeface="微軟正黑體" panose="020B0604030504040204" pitchFamily="34" charset="-120"/>
                <a:ea typeface="微軟正黑體" panose="020B0604030504040204" pitchFamily="34" charset="-120"/>
              </a:rPr>
              <a:t>工作</a:t>
            </a:r>
            <a:r>
              <a:rPr lang="en-US" altLang="zh-TW" sz="1867" dirty="0">
                <a:latin typeface="微軟正黑體" panose="020B0604030504040204" pitchFamily="34" charset="-120"/>
                <a:ea typeface="微軟正黑體" panose="020B0604030504040204" pitchFamily="34" charset="-120"/>
              </a:rPr>
              <a:t>80</a:t>
            </a:r>
            <a:r>
              <a:rPr lang="zh-TW" altLang="zh-TW" sz="1867" dirty="0">
                <a:latin typeface="微軟正黑體" panose="020B0604030504040204" pitchFamily="34" charset="-120"/>
                <a:ea typeface="微軟正黑體" panose="020B0604030504040204" pitchFamily="34" charset="-120"/>
              </a:rPr>
              <a:t>小時，</a:t>
            </a:r>
            <a:r>
              <a:rPr lang="en-US" altLang="zh-TW" sz="1867" dirty="0">
                <a:latin typeface="微軟正黑體" panose="020B0604030504040204" pitchFamily="34" charset="-120"/>
                <a:ea typeface="微軟正黑體" panose="020B0604030504040204" pitchFamily="34" charset="-120"/>
              </a:rPr>
              <a:t/>
            </a:r>
            <a:br>
              <a:rPr lang="en-US" altLang="zh-TW" sz="1867" dirty="0">
                <a:latin typeface="微軟正黑體" panose="020B0604030504040204" pitchFamily="34" charset="-120"/>
                <a:ea typeface="微軟正黑體" panose="020B0604030504040204" pitchFamily="34" charset="-120"/>
              </a:rPr>
            </a:br>
            <a:r>
              <a:rPr lang="zh-TW" altLang="zh-TW" sz="1867" dirty="0">
                <a:latin typeface="微軟正黑體" panose="020B0604030504040204" pitchFamily="34" charset="-120"/>
                <a:ea typeface="微軟正黑體" panose="020B0604030504040204" pitchFamily="34" charset="-120"/>
              </a:rPr>
              <a:t>最長以</a:t>
            </a:r>
            <a:r>
              <a:rPr lang="en-US" altLang="zh-TW" sz="1867" dirty="0">
                <a:latin typeface="微軟正黑體" panose="020B0604030504040204" pitchFamily="34" charset="-120"/>
                <a:ea typeface="微軟正黑體" panose="020B0604030504040204" pitchFamily="34" charset="-120"/>
              </a:rPr>
              <a:t>6</a:t>
            </a:r>
            <a:r>
              <a:rPr lang="zh-TW" altLang="zh-TW" sz="1867" dirty="0">
                <a:latin typeface="微軟正黑體" panose="020B0604030504040204" pitchFamily="34" charset="-120"/>
                <a:ea typeface="微軟正黑體" panose="020B0604030504040204" pitchFamily="34" charset="-120"/>
              </a:rPr>
              <a:t>個月為限</a:t>
            </a:r>
            <a:endParaRPr lang="zh-TW" altLang="en-US" sz="1867"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29379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dirty="0"/>
          </a:p>
        </p:txBody>
      </p:sp>
      <p:sp>
        <p:nvSpPr>
          <p:cNvPr id="6" name="矩形 5">
            <a:extLst>
              <a:ext uri="{FF2B5EF4-FFF2-40B4-BE49-F238E27FC236}">
                <a16:creationId xmlns="" xmlns:a16="http://schemas.microsoft.com/office/drawing/2014/main" id="{D656CEC9-DDD3-4287-A893-EDE743CBDAC6}"/>
              </a:ext>
            </a:extLst>
          </p:cNvPr>
          <p:cNvSpPr/>
          <p:nvPr/>
        </p:nvSpPr>
        <p:spPr>
          <a:xfrm>
            <a:off x="0" y="0"/>
            <a:ext cx="12192000" cy="80745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733" b="1" dirty="0">
                <a:latin typeface="微軟正黑體" pitchFamily="34" charset="-120"/>
                <a:ea typeface="微軟正黑體" pitchFamily="34" charset="-120"/>
              </a:rPr>
              <a:t>受理計畫書、審核及上工申請流程</a:t>
            </a:r>
          </a:p>
        </p:txBody>
      </p:sp>
      <p:grpSp>
        <p:nvGrpSpPr>
          <p:cNvPr id="28" name="群組 27"/>
          <p:cNvGrpSpPr/>
          <p:nvPr/>
        </p:nvGrpSpPr>
        <p:grpSpPr>
          <a:xfrm>
            <a:off x="171843" y="852033"/>
            <a:ext cx="3369375" cy="1290209"/>
            <a:chOff x="1294045" y="1437145"/>
            <a:chExt cx="1507028" cy="2356832"/>
          </a:xfrm>
        </p:grpSpPr>
        <p:grpSp>
          <p:nvGrpSpPr>
            <p:cNvPr id="29" name="群組 28"/>
            <p:cNvGrpSpPr/>
            <p:nvPr/>
          </p:nvGrpSpPr>
          <p:grpSpPr>
            <a:xfrm>
              <a:off x="1304779" y="1437145"/>
              <a:ext cx="1496294" cy="2192046"/>
              <a:chOff x="-1982432" y="1106908"/>
              <a:chExt cx="2266816" cy="2358172"/>
            </a:xfrm>
          </p:grpSpPr>
          <p:sp>
            <p:nvSpPr>
              <p:cNvPr id="31" name="Rectangle 1"/>
              <p:cNvSpPr>
                <a:spLocks/>
              </p:cNvSpPr>
              <p:nvPr/>
            </p:nvSpPr>
            <p:spPr bwMode="auto">
              <a:xfrm>
                <a:off x="-1982432" y="1489218"/>
                <a:ext cx="2266816" cy="1975862"/>
              </a:xfrm>
              <a:prstGeom prst="rect">
                <a:avLst/>
              </a:prstGeom>
              <a:solidFill>
                <a:srgbClr val="FDFDFA"/>
              </a:solidFill>
              <a:ln w="38100">
                <a:solidFill>
                  <a:srgbClr val="FF714F"/>
                </a:solidFill>
                <a:miter lim="800000"/>
                <a:headEnd/>
                <a:tailEnd/>
              </a:ln>
            </p:spPr>
            <p:txBody>
              <a:bodyPr lIns="0" tIns="0" rIns="0" bIns="0"/>
              <a:lstStyle/>
              <a:p>
                <a:pPr defTabSz="914194">
                  <a:defRPr/>
                </a:pPr>
                <a:endParaRPr lang="en-US" sz="2133" dirty="0">
                  <a:solidFill>
                    <a:srgbClr val="445469"/>
                  </a:solidFill>
                  <a:latin typeface="Lato Light"/>
                </a:endParaRPr>
              </a:p>
            </p:txBody>
          </p:sp>
          <p:sp>
            <p:nvSpPr>
              <p:cNvPr id="32" name="Rectangle 1"/>
              <p:cNvSpPr>
                <a:spLocks/>
              </p:cNvSpPr>
              <p:nvPr/>
            </p:nvSpPr>
            <p:spPr bwMode="auto">
              <a:xfrm>
                <a:off x="-1982432" y="1142309"/>
                <a:ext cx="2266816" cy="815794"/>
              </a:xfrm>
              <a:prstGeom prst="rect">
                <a:avLst/>
              </a:prstGeom>
              <a:solidFill>
                <a:srgbClr val="FF714F"/>
              </a:solidFill>
              <a:ln w="38100">
                <a:solidFill>
                  <a:srgbClr val="FF714F"/>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33" name="Rectangle 74">
                <a:extLst>
                  <a:ext uri="{FF2B5EF4-FFF2-40B4-BE49-F238E27FC236}">
                    <a16:creationId xmlns="" xmlns:a16="http://schemas.microsoft.com/office/drawing/2014/main" id="{BC37704F-5C64-4126-A007-5D6D500F33EE}"/>
                  </a:ext>
                </a:extLst>
              </p:cNvPr>
              <p:cNvSpPr/>
              <p:nvPr/>
            </p:nvSpPr>
            <p:spPr>
              <a:xfrm>
                <a:off x="-1982432" y="1106908"/>
                <a:ext cx="2266816" cy="862723"/>
              </a:xfrm>
              <a:prstGeom prst="rect">
                <a:avLst/>
              </a:prstGeom>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縣市政府</a:t>
                </a:r>
                <a:endParaRPr lang="en-US" sz="2133"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30" name="文字方塊 29"/>
            <p:cNvSpPr txBox="1"/>
            <p:nvPr/>
          </p:nvSpPr>
          <p:spPr>
            <a:xfrm>
              <a:off x="1294045" y="2275990"/>
              <a:ext cx="1480307" cy="1517987"/>
            </a:xfrm>
            <a:prstGeom prst="rect">
              <a:avLst/>
            </a:prstGeom>
            <a:noFill/>
          </p:spPr>
          <p:txBody>
            <a:bodyPr wrap="square" rtlCol="0">
              <a:spAutoFit/>
            </a:bodyPr>
            <a:lstStyle/>
            <a:p>
              <a:pPr algn="ctr" defTabSz="609585">
                <a:defRPr/>
              </a:pPr>
              <a:r>
                <a:rPr lang="zh-TW" altLang="en-US" sz="1600" dirty="0">
                  <a:solidFill>
                    <a:prstClr val="black"/>
                  </a:solidFill>
                  <a:latin typeface="微軟正黑體" panose="020B0604030504040204" pitchFamily="34" charset="-120"/>
                  <a:ea typeface="微軟正黑體" panose="020B0604030504040204" pitchFamily="34" charset="-120"/>
                </a:rPr>
                <a:t>由縣市政府統一彙整，依機關職缺所在地分別向轄區就業中心提出申請</a:t>
              </a:r>
            </a:p>
          </p:txBody>
        </p:sp>
      </p:grpSp>
      <p:grpSp>
        <p:nvGrpSpPr>
          <p:cNvPr id="34" name="群組 33"/>
          <p:cNvGrpSpPr/>
          <p:nvPr/>
        </p:nvGrpSpPr>
        <p:grpSpPr>
          <a:xfrm>
            <a:off x="3565217" y="852243"/>
            <a:ext cx="3109343" cy="1200000"/>
            <a:chOff x="3796495" y="1437145"/>
            <a:chExt cx="1800000" cy="1191197"/>
          </a:xfrm>
        </p:grpSpPr>
        <p:grpSp>
          <p:nvGrpSpPr>
            <p:cNvPr id="35" name="群組 34"/>
            <p:cNvGrpSpPr/>
            <p:nvPr/>
          </p:nvGrpSpPr>
          <p:grpSpPr>
            <a:xfrm>
              <a:off x="3796495" y="1437145"/>
              <a:ext cx="1800000" cy="1191197"/>
              <a:chOff x="1467851" y="3740415"/>
              <a:chExt cx="2554848" cy="1352546"/>
            </a:xfrm>
          </p:grpSpPr>
          <p:sp>
            <p:nvSpPr>
              <p:cNvPr id="37" name="Rectangle 1"/>
              <p:cNvSpPr>
                <a:spLocks/>
              </p:cNvSpPr>
              <p:nvPr/>
            </p:nvSpPr>
            <p:spPr bwMode="auto">
              <a:xfrm>
                <a:off x="1467852" y="4191764"/>
                <a:ext cx="2554847" cy="901197"/>
              </a:xfrm>
              <a:prstGeom prst="rect">
                <a:avLst/>
              </a:prstGeom>
              <a:solidFill>
                <a:srgbClr val="FDFDFA"/>
              </a:solidFill>
              <a:ln w="38100">
                <a:solidFill>
                  <a:srgbClr val="0070C0"/>
                </a:solidFill>
                <a:miter lim="800000"/>
                <a:headEnd/>
                <a:tailEnd/>
              </a:ln>
            </p:spPr>
            <p:txBody>
              <a:bodyPr lIns="0" tIns="0" rIns="0" bIns="0"/>
              <a:lstStyle/>
              <a:p>
                <a:pPr defTabSz="609585">
                  <a:defRPr/>
                </a:pPr>
                <a:endParaRPr lang="zh-TW" altLang="zh-TW" sz="2133" b="1" dirty="0">
                  <a:solidFill>
                    <a:prstClr val="black"/>
                  </a:solidFill>
                  <a:latin typeface="微軟正黑體" panose="020B0604030504040204" pitchFamily="34" charset="-120"/>
                  <a:ea typeface="微軟正黑體" panose="020B0604030504040204" pitchFamily="34" charset="-120"/>
                </a:endParaRPr>
              </a:p>
            </p:txBody>
          </p:sp>
          <p:sp>
            <p:nvSpPr>
              <p:cNvPr id="38" name="Rectangle 1"/>
              <p:cNvSpPr>
                <a:spLocks/>
              </p:cNvSpPr>
              <p:nvPr/>
            </p:nvSpPr>
            <p:spPr bwMode="auto">
              <a:xfrm>
                <a:off x="1467852" y="3740415"/>
                <a:ext cx="2554839" cy="413565"/>
              </a:xfrm>
              <a:prstGeom prst="rect">
                <a:avLst/>
              </a:prstGeom>
              <a:solidFill>
                <a:srgbClr val="3D9077"/>
              </a:solidFill>
              <a:ln w="38100">
                <a:solidFill>
                  <a:srgbClr val="0070C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39" name="Rectangle 74">
                <a:extLst>
                  <a:ext uri="{FF2B5EF4-FFF2-40B4-BE49-F238E27FC236}">
                    <a16:creationId xmlns="" xmlns:a16="http://schemas.microsoft.com/office/drawing/2014/main" id="{BC37704F-5C64-4126-A007-5D6D500F33EE}"/>
                  </a:ext>
                </a:extLst>
              </p:cNvPr>
              <p:cNvSpPr/>
              <p:nvPr/>
            </p:nvSpPr>
            <p:spPr>
              <a:xfrm>
                <a:off x="1467851" y="3740415"/>
                <a:ext cx="2554839" cy="494821"/>
              </a:xfrm>
              <a:prstGeom prst="rect">
                <a:avLst/>
              </a:prstGeom>
              <a:solidFill>
                <a:srgbClr val="0070C0"/>
              </a:solidFill>
              <a:ln>
                <a:solidFill>
                  <a:srgbClr val="0070C0"/>
                </a:solidFill>
              </a:ln>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中央機關</a:t>
                </a:r>
                <a:endParaRPr lang="en-US" sz="2133"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36" name="文字方塊 35"/>
            <p:cNvSpPr txBox="1"/>
            <p:nvPr/>
          </p:nvSpPr>
          <p:spPr>
            <a:xfrm>
              <a:off x="3796495" y="1857235"/>
              <a:ext cx="1799993" cy="417479"/>
            </a:xfrm>
            <a:prstGeom prst="rect">
              <a:avLst/>
            </a:prstGeom>
            <a:noFill/>
            <a:ln>
              <a:solidFill>
                <a:srgbClr val="0070C0"/>
              </a:solidFill>
            </a:ln>
          </p:spPr>
          <p:txBody>
            <a:bodyPr wrap="square" rtlCol="0">
              <a:spAutoFit/>
            </a:bodyPr>
            <a:lstStyle/>
            <a:p>
              <a:pPr algn="ctr" defTabSz="609585">
                <a:defRPr/>
              </a:pPr>
              <a:r>
                <a:rPr lang="zh-TW" altLang="en-US" sz="2133" dirty="0">
                  <a:solidFill>
                    <a:prstClr val="black"/>
                  </a:solidFill>
                  <a:latin typeface="微軟正黑體" panose="020B0604030504040204" pitchFamily="34" charset="-120"/>
                  <a:ea typeface="微軟正黑體" panose="020B0604030504040204" pitchFamily="34" charset="-120"/>
                </a:rPr>
                <a:t>用人單位個別提出申請</a:t>
              </a:r>
            </a:p>
          </p:txBody>
        </p:sp>
      </p:grpSp>
      <p:cxnSp>
        <p:nvCxnSpPr>
          <p:cNvPr id="41" name="直線單箭頭接點 40"/>
          <p:cNvCxnSpPr/>
          <p:nvPr/>
        </p:nvCxnSpPr>
        <p:spPr>
          <a:xfrm>
            <a:off x="3594811" y="2078406"/>
            <a:ext cx="0" cy="2631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文字方塊 43"/>
          <p:cNvSpPr txBox="1"/>
          <p:nvPr/>
        </p:nvSpPr>
        <p:spPr>
          <a:xfrm>
            <a:off x="631821" y="2359416"/>
            <a:ext cx="5787396" cy="748795"/>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函送用人工作機會申請表及用人單位注意事項至就業中心</a:t>
            </a:r>
          </a:p>
        </p:txBody>
      </p:sp>
      <p:cxnSp>
        <p:nvCxnSpPr>
          <p:cNvPr id="48" name="直線單箭頭接點 47"/>
          <p:cNvCxnSpPr/>
          <p:nvPr/>
        </p:nvCxnSpPr>
        <p:spPr>
          <a:xfrm>
            <a:off x="3573546" y="3151334"/>
            <a:ext cx="2772" cy="2406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文字方塊 59"/>
          <p:cNvSpPr txBox="1"/>
          <p:nvPr/>
        </p:nvSpPr>
        <p:spPr>
          <a:xfrm>
            <a:off x="597193" y="3422291"/>
            <a:ext cx="5856651" cy="1272143"/>
          </a:xfrm>
          <a:prstGeom prst="rect">
            <a:avLst/>
          </a:prstGeom>
          <a:noFill/>
          <a:ln w="38100">
            <a:solidFill>
              <a:srgbClr val="336600"/>
            </a:solidFill>
          </a:ln>
        </p:spPr>
        <p:txBody>
          <a:bodyPr wrap="square" rtlCol="0">
            <a:spAutoFit/>
          </a:bodyPr>
          <a:lstStyle/>
          <a:p>
            <a:pPr algn="ctr" defTabSz="609585">
              <a:lnSpc>
                <a:spcPts val="2000"/>
              </a:lnSpc>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就業中心依縣市政府</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中央機關申請表辦理審核</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algn="ctr" defTabSz="609585">
              <a:lnSpc>
                <a:spcPts val="2000"/>
              </a:lnSpc>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並將審核結果函復用人單位</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algn="ctr" defTabSz="609585">
              <a:lnSpc>
                <a:spcPts val="2000"/>
              </a:lnSpc>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副知縣市政府</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中央機關</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及分署</a:t>
            </a:r>
            <a:endParaRPr lang="en-US" altLang="zh-TW" sz="2133" b="1" dirty="0">
              <a:solidFill>
                <a:prstClr val="black"/>
              </a:solidFill>
              <a:latin typeface="微軟正黑體" panose="020B0604030504040204" pitchFamily="34" charset="-120"/>
              <a:ea typeface="微軟正黑體" panose="020B0604030504040204" pitchFamily="34" charset="-120"/>
            </a:endParaRPr>
          </a:p>
        </p:txBody>
      </p:sp>
      <p:cxnSp>
        <p:nvCxnSpPr>
          <p:cNvPr id="61" name="直線單箭頭接點 60"/>
          <p:cNvCxnSpPr/>
          <p:nvPr/>
        </p:nvCxnSpPr>
        <p:spPr>
          <a:xfrm>
            <a:off x="3541217" y="4758343"/>
            <a:ext cx="0" cy="3876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 name="文字方塊 61"/>
          <p:cNvSpPr txBox="1"/>
          <p:nvPr/>
        </p:nvSpPr>
        <p:spPr>
          <a:xfrm>
            <a:off x="773106" y="5146027"/>
            <a:ext cx="5446191" cy="953979"/>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由就業中心依核定申請表職缺將推介名冊</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以電子郵件方式轉知用人單位</a:t>
            </a:r>
          </a:p>
        </p:txBody>
      </p:sp>
      <p:cxnSp>
        <p:nvCxnSpPr>
          <p:cNvPr id="65" name="直線單箭頭接點 64"/>
          <p:cNvCxnSpPr/>
          <p:nvPr/>
        </p:nvCxnSpPr>
        <p:spPr>
          <a:xfrm>
            <a:off x="3574931" y="6130913"/>
            <a:ext cx="0" cy="3876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文字方塊 68"/>
          <p:cNvSpPr txBox="1"/>
          <p:nvPr/>
        </p:nvSpPr>
        <p:spPr>
          <a:xfrm>
            <a:off x="6864085" y="1232770"/>
            <a:ext cx="5184576" cy="2020810"/>
          </a:xfrm>
          <a:prstGeom prst="rect">
            <a:avLst/>
          </a:prstGeom>
          <a:noFill/>
          <a:ln w="38100">
            <a:solidFill>
              <a:srgbClr val="336600"/>
            </a:solidFill>
          </a:ln>
        </p:spPr>
        <p:txBody>
          <a:bodyPr wrap="square" rtlCol="0">
            <a:spAutoFit/>
          </a:bodyPr>
          <a:lstStyle/>
          <a:p>
            <a:pPr defTabSz="609585">
              <a:spcBef>
                <a:spcPts val="800"/>
              </a:spcBef>
              <a:spcAft>
                <a:spcPts val="800"/>
              </a:spcAft>
              <a:defRPr/>
            </a:pPr>
            <a:r>
              <a:rPr lang="en-US" altLang="zh-TW" sz="2133" b="1" dirty="0">
                <a:solidFill>
                  <a:prstClr val="black"/>
                </a:solidFill>
                <a:latin typeface="微軟正黑體" panose="020B0604030504040204" pitchFamily="34" charset="-120"/>
                <a:ea typeface="微軟正黑體" panose="020B0604030504040204" pitchFamily="34" charset="-120"/>
              </a:rPr>
              <a:t>1.</a:t>
            </a:r>
            <a:r>
              <a:rPr lang="zh-TW" altLang="en-US" sz="2133" b="1" dirty="0">
                <a:solidFill>
                  <a:prstClr val="black"/>
                </a:solidFill>
                <a:latin typeface="微軟正黑體" panose="020B0604030504040204" pitchFamily="34" charset="-120"/>
                <a:ea typeface="微軟正黑體" panose="020B0604030504040204" pitchFamily="34" charset="-120"/>
              </a:rPr>
              <a:t>用人單位</a:t>
            </a:r>
            <a:r>
              <a:rPr lang="en-US" altLang="zh-TW" sz="2133" b="1" dirty="0">
                <a:solidFill>
                  <a:prstClr val="black"/>
                </a:solidFill>
                <a:latin typeface="微軟正黑體" panose="020B0604030504040204" pitchFamily="34" charset="-120"/>
                <a:ea typeface="微軟正黑體" panose="020B0604030504040204" pitchFamily="34" charset="-120"/>
              </a:rPr>
              <a:t>2</a:t>
            </a:r>
            <a:r>
              <a:rPr lang="zh-TW" altLang="en-US" sz="2133" b="1" dirty="0">
                <a:solidFill>
                  <a:prstClr val="black"/>
                </a:solidFill>
                <a:latin typeface="微軟正黑體" panose="020B0604030504040204" pitchFamily="34" charset="-120"/>
                <a:ea typeface="微軟正黑體" panose="020B0604030504040204" pitchFamily="34" charset="-120"/>
              </a:rPr>
              <a:t>個工作天內安排面試</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defTabSz="609585">
              <a:spcBef>
                <a:spcPts val="800"/>
              </a:spcBef>
              <a:spcAft>
                <a:spcPts val="800"/>
              </a:spcAft>
              <a:defRPr/>
            </a:pPr>
            <a:r>
              <a:rPr lang="en-US" altLang="zh-TW" sz="2133" b="1" dirty="0">
                <a:solidFill>
                  <a:prstClr val="black"/>
                </a:solidFill>
                <a:latin typeface="微軟正黑體" panose="020B0604030504040204" pitchFamily="34" charset="-120"/>
                <a:ea typeface="微軟正黑體" panose="020B0604030504040204" pitchFamily="34" charset="-120"/>
              </a:rPr>
              <a:t>2.</a:t>
            </a:r>
            <a:r>
              <a:rPr lang="zh-TW" altLang="en-US" sz="2133" b="1" dirty="0">
                <a:solidFill>
                  <a:prstClr val="black"/>
                </a:solidFill>
                <a:latin typeface="微軟正黑體" panose="020B0604030504040204" pitchFamily="34" charset="-120"/>
                <a:ea typeface="微軟正黑體" panose="020B0604030504040204" pitchFamily="34" charset="-120"/>
              </a:rPr>
              <a:t>用人單位將</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面試</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結果於</a:t>
            </a:r>
            <a:r>
              <a:rPr lang="en-US" altLang="zh-TW" sz="2133" b="1" dirty="0">
                <a:solidFill>
                  <a:prstClr val="black"/>
                </a:solidFill>
                <a:latin typeface="微軟正黑體" panose="020B0604030504040204" pitchFamily="34" charset="-120"/>
                <a:ea typeface="微軟正黑體" panose="020B0604030504040204" pitchFamily="34" charset="-120"/>
              </a:rPr>
              <a:t>1</a:t>
            </a:r>
            <a:r>
              <a:rPr lang="zh-TW" altLang="en-US" sz="2133" b="1" dirty="0">
                <a:solidFill>
                  <a:prstClr val="black"/>
                </a:solidFill>
                <a:latin typeface="微軟正黑體" panose="020B0604030504040204" pitchFamily="34" charset="-120"/>
                <a:ea typeface="微軟正黑體" panose="020B0604030504040204" pitchFamily="34" charset="-120"/>
              </a:rPr>
              <a:t>個工作天內</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    回復就業中心</a:t>
            </a:r>
          </a:p>
          <a:p>
            <a:pPr defTabSz="609585">
              <a:spcBef>
                <a:spcPts val="800"/>
              </a:spcBef>
              <a:spcAft>
                <a:spcPts val="800"/>
              </a:spcAft>
              <a:defRPr/>
            </a:pPr>
            <a:r>
              <a:rPr lang="en-US" altLang="zh-TW" sz="2133" b="1" dirty="0">
                <a:solidFill>
                  <a:prstClr val="black"/>
                </a:solidFill>
                <a:latin typeface="微軟正黑體" panose="020B0604030504040204" pitchFamily="34" charset="-120"/>
                <a:ea typeface="微軟正黑體" panose="020B0604030504040204" pitchFamily="34" charset="-120"/>
              </a:rPr>
              <a:t>3.</a:t>
            </a:r>
            <a:r>
              <a:rPr lang="zh-TW" altLang="en-US" sz="2133" b="1" dirty="0">
                <a:solidFill>
                  <a:prstClr val="black"/>
                </a:solidFill>
                <a:latin typeface="微軟正黑體" panose="020B0604030504040204" pitchFamily="34" charset="-120"/>
                <a:ea typeface="微軟正黑體" panose="020B0604030504040204" pitchFamily="34" charset="-120"/>
              </a:rPr>
              <a:t>用人單位逕行通知民眾上工</a:t>
            </a:r>
          </a:p>
        </p:txBody>
      </p:sp>
      <p:cxnSp>
        <p:nvCxnSpPr>
          <p:cNvPr id="70" name="直線單箭頭接點 69"/>
          <p:cNvCxnSpPr/>
          <p:nvPr/>
        </p:nvCxnSpPr>
        <p:spPr>
          <a:xfrm>
            <a:off x="9648395" y="841861"/>
            <a:ext cx="0" cy="3876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2" name="文字方塊 71"/>
          <p:cNvSpPr txBox="1"/>
          <p:nvPr/>
        </p:nvSpPr>
        <p:spPr>
          <a:xfrm>
            <a:off x="2927648" y="6431487"/>
            <a:ext cx="2592288" cy="420564"/>
          </a:xfrm>
          <a:prstGeom prst="rect">
            <a:avLst/>
          </a:prstGeom>
          <a:noFill/>
        </p:spPr>
        <p:txBody>
          <a:bodyPr wrap="square" rtlCol="0">
            <a:spAutoFit/>
          </a:bodyPr>
          <a:lstStyle/>
          <a:p>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接右圖</a:t>
            </a:r>
            <a:r>
              <a:rPr lang="en-US" altLang="zh-TW" sz="2133" b="1" dirty="0">
                <a:solidFill>
                  <a:prstClr val="black"/>
                </a:solidFill>
                <a:latin typeface="微軟正黑體" panose="020B0604030504040204" pitchFamily="34" charset="-120"/>
                <a:ea typeface="微軟正黑體" panose="020B0604030504040204" pitchFamily="34" charset="-120"/>
              </a:rPr>
              <a:t>)</a:t>
            </a:r>
            <a:endParaRPr lang="zh-TW" altLang="en-US" sz="2133" b="1" dirty="0">
              <a:solidFill>
                <a:prstClr val="black"/>
              </a:solidFill>
              <a:latin typeface="微軟正黑體" panose="020B0604030504040204" pitchFamily="34" charset="-120"/>
              <a:ea typeface="微軟正黑體" panose="020B0604030504040204" pitchFamily="34" charset="-120"/>
            </a:endParaRPr>
          </a:p>
        </p:txBody>
      </p:sp>
      <p:cxnSp>
        <p:nvCxnSpPr>
          <p:cNvPr id="74" name="直線單箭頭接點 73"/>
          <p:cNvCxnSpPr/>
          <p:nvPr/>
        </p:nvCxnSpPr>
        <p:spPr>
          <a:xfrm>
            <a:off x="9635553" y="3097590"/>
            <a:ext cx="0" cy="3876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7" name="文字方塊 76"/>
          <p:cNvSpPr txBox="1"/>
          <p:nvPr/>
        </p:nvSpPr>
        <p:spPr>
          <a:xfrm>
            <a:off x="6674546" y="3565837"/>
            <a:ext cx="5446191" cy="748795"/>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就業中心依上工名冊補發公函通知用人單位，副知縣市政府</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中央機關</a:t>
            </a:r>
            <a:r>
              <a:rPr lang="en-US" altLang="zh-TW" sz="2133" b="1" dirty="0">
                <a:solidFill>
                  <a:prstClr val="black"/>
                </a:solidFill>
                <a:latin typeface="微軟正黑體" panose="020B0604030504040204" pitchFamily="34" charset="-120"/>
                <a:ea typeface="微軟正黑體" panose="020B0604030504040204" pitchFamily="34" charset="-120"/>
              </a:rPr>
              <a:t>)</a:t>
            </a:r>
            <a:r>
              <a:rPr lang="zh-TW" altLang="en-US" sz="2133" b="1" dirty="0">
                <a:solidFill>
                  <a:prstClr val="black"/>
                </a:solidFill>
                <a:latin typeface="微軟正黑體" panose="020B0604030504040204" pitchFamily="34" charset="-120"/>
                <a:ea typeface="微軟正黑體" panose="020B0604030504040204" pitchFamily="34" charset="-120"/>
              </a:rPr>
              <a:t>及分署</a:t>
            </a:r>
          </a:p>
        </p:txBody>
      </p:sp>
      <p:cxnSp>
        <p:nvCxnSpPr>
          <p:cNvPr id="78" name="直線單箭頭接點 77"/>
          <p:cNvCxnSpPr/>
          <p:nvPr/>
        </p:nvCxnSpPr>
        <p:spPr>
          <a:xfrm>
            <a:off x="9635553" y="4392195"/>
            <a:ext cx="0" cy="3876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9" name="文字方塊 78"/>
          <p:cNvSpPr txBox="1"/>
          <p:nvPr/>
        </p:nvSpPr>
        <p:spPr>
          <a:xfrm>
            <a:off x="6674546" y="4831946"/>
            <a:ext cx="5446191" cy="953979"/>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就業中心每日追蹤人員上工情形，</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並填列相關報表</a:t>
            </a:r>
          </a:p>
        </p:txBody>
      </p:sp>
    </p:spTree>
    <p:extLst>
      <p:ext uri="{BB962C8B-B14F-4D97-AF65-F5344CB8AC3E}">
        <p14:creationId xmlns:p14="http://schemas.microsoft.com/office/powerpoint/2010/main" val="1182300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dirty="0"/>
          </a:p>
        </p:txBody>
      </p:sp>
      <p:sp>
        <p:nvSpPr>
          <p:cNvPr id="6" name="矩形 5">
            <a:extLst>
              <a:ext uri="{FF2B5EF4-FFF2-40B4-BE49-F238E27FC236}">
                <a16:creationId xmlns="" xmlns:a16="http://schemas.microsoft.com/office/drawing/2014/main" id="{D656CEC9-DDD3-4287-A893-EDE743CBDAC6}"/>
              </a:ext>
            </a:extLst>
          </p:cNvPr>
          <p:cNvSpPr/>
          <p:nvPr/>
        </p:nvSpPr>
        <p:spPr>
          <a:xfrm>
            <a:off x="0" y="0"/>
            <a:ext cx="12192000" cy="80745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733" b="1" dirty="0">
                <a:latin typeface="微軟正黑體" pitchFamily="34" charset="-120"/>
                <a:ea typeface="微軟正黑體" pitchFamily="34" charset="-120"/>
              </a:rPr>
              <a:t>受理民眾申請流程</a:t>
            </a:r>
          </a:p>
        </p:txBody>
      </p:sp>
      <p:grpSp>
        <p:nvGrpSpPr>
          <p:cNvPr id="34" name="群組 33"/>
          <p:cNvGrpSpPr/>
          <p:nvPr/>
        </p:nvGrpSpPr>
        <p:grpSpPr>
          <a:xfrm>
            <a:off x="7536161" y="688063"/>
            <a:ext cx="3840439" cy="942177"/>
            <a:chOff x="3796488" y="1437145"/>
            <a:chExt cx="1800006" cy="1191197"/>
          </a:xfrm>
        </p:grpSpPr>
        <p:grpSp>
          <p:nvGrpSpPr>
            <p:cNvPr id="35" name="群組 34"/>
            <p:cNvGrpSpPr/>
            <p:nvPr/>
          </p:nvGrpSpPr>
          <p:grpSpPr>
            <a:xfrm>
              <a:off x="3796488" y="1437145"/>
              <a:ext cx="1800006" cy="1191197"/>
              <a:chOff x="1467842" y="3740415"/>
              <a:chExt cx="2554857" cy="1352546"/>
            </a:xfrm>
          </p:grpSpPr>
          <p:sp>
            <p:nvSpPr>
              <p:cNvPr id="37" name="Rectangle 1"/>
              <p:cNvSpPr>
                <a:spLocks/>
              </p:cNvSpPr>
              <p:nvPr/>
            </p:nvSpPr>
            <p:spPr bwMode="auto">
              <a:xfrm>
                <a:off x="1467852" y="4191764"/>
                <a:ext cx="2554847" cy="901197"/>
              </a:xfrm>
              <a:prstGeom prst="rect">
                <a:avLst/>
              </a:prstGeom>
              <a:solidFill>
                <a:srgbClr val="FDFDFA"/>
              </a:solidFill>
              <a:ln w="38100">
                <a:solidFill>
                  <a:srgbClr val="0070C0"/>
                </a:solidFill>
                <a:miter lim="800000"/>
                <a:headEnd/>
                <a:tailEnd/>
              </a:ln>
            </p:spPr>
            <p:txBody>
              <a:bodyPr lIns="0" tIns="0" rIns="0" bIns="0"/>
              <a:lstStyle/>
              <a:p>
                <a:pPr defTabSz="609585">
                  <a:defRPr/>
                </a:pPr>
                <a:endParaRPr lang="zh-TW" altLang="zh-TW" sz="2133" b="1" dirty="0">
                  <a:solidFill>
                    <a:prstClr val="black"/>
                  </a:solidFill>
                  <a:latin typeface="微軟正黑體" panose="020B0604030504040204" pitchFamily="34" charset="-120"/>
                  <a:ea typeface="微軟正黑體" panose="020B0604030504040204" pitchFamily="34" charset="-120"/>
                </a:endParaRPr>
              </a:p>
            </p:txBody>
          </p:sp>
          <p:sp>
            <p:nvSpPr>
              <p:cNvPr id="38" name="Rectangle 1"/>
              <p:cNvSpPr>
                <a:spLocks/>
              </p:cNvSpPr>
              <p:nvPr/>
            </p:nvSpPr>
            <p:spPr bwMode="auto">
              <a:xfrm>
                <a:off x="1467842" y="3781078"/>
                <a:ext cx="2554839" cy="413566"/>
              </a:xfrm>
              <a:prstGeom prst="rect">
                <a:avLst/>
              </a:prstGeom>
              <a:solidFill>
                <a:srgbClr val="3D9077"/>
              </a:solidFill>
              <a:ln w="38100">
                <a:solidFill>
                  <a:srgbClr val="0070C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39" name="Rectangle 74">
                <a:extLst>
                  <a:ext uri="{FF2B5EF4-FFF2-40B4-BE49-F238E27FC236}">
                    <a16:creationId xmlns="" xmlns:a16="http://schemas.microsoft.com/office/drawing/2014/main" id="{BC37704F-5C64-4126-A007-5D6D500F33EE}"/>
                  </a:ext>
                </a:extLst>
              </p:cNvPr>
              <p:cNvSpPr/>
              <p:nvPr/>
            </p:nvSpPr>
            <p:spPr>
              <a:xfrm>
                <a:off x="1467851" y="3740415"/>
                <a:ext cx="2554839" cy="630227"/>
              </a:xfrm>
              <a:prstGeom prst="rect">
                <a:avLst/>
              </a:prstGeom>
              <a:solidFill>
                <a:srgbClr val="0070C0"/>
              </a:solidFill>
              <a:ln>
                <a:solidFill>
                  <a:srgbClr val="0070C0"/>
                </a:solidFill>
              </a:ln>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民眾</a:t>
                </a:r>
                <a:endParaRPr lang="en-US" sz="2133"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36" name="文字方塊 35"/>
            <p:cNvSpPr txBox="1"/>
            <p:nvPr/>
          </p:nvSpPr>
          <p:spPr>
            <a:xfrm>
              <a:off x="3796495" y="1857236"/>
              <a:ext cx="1799993" cy="531720"/>
            </a:xfrm>
            <a:prstGeom prst="rect">
              <a:avLst/>
            </a:prstGeom>
            <a:noFill/>
            <a:ln>
              <a:solidFill>
                <a:srgbClr val="0070C0"/>
              </a:solidFill>
            </a:ln>
          </p:spPr>
          <p:txBody>
            <a:bodyPr wrap="square" rtlCol="0">
              <a:spAutoFit/>
            </a:bodyPr>
            <a:lstStyle/>
            <a:p>
              <a:pPr algn="ctr" defTabSz="609585">
                <a:defRPr/>
              </a:pPr>
              <a:r>
                <a:rPr lang="zh-TW" altLang="en-US" sz="2133" dirty="0">
                  <a:solidFill>
                    <a:prstClr val="black"/>
                  </a:solidFill>
                  <a:latin typeface="微軟正黑體" panose="020B0604030504040204" pitchFamily="34" charset="-120"/>
                  <a:ea typeface="微軟正黑體" panose="020B0604030504040204" pitchFamily="34" charset="-120"/>
                </a:rPr>
                <a:t>至縣市政府就業服務台登記</a:t>
              </a:r>
            </a:p>
          </p:txBody>
        </p:sp>
      </p:grpSp>
      <p:cxnSp>
        <p:nvCxnSpPr>
          <p:cNvPr id="41" name="直線單箭頭接點 40"/>
          <p:cNvCxnSpPr/>
          <p:nvPr/>
        </p:nvCxnSpPr>
        <p:spPr>
          <a:xfrm>
            <a:off x="3540645" y="1827234"/>
            <a:ext cx="6305" cy="3262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文字方塊 43"/>
          <p:cNvSpPr txBox="1"/>
          <p:nvPr/>
        </p:nvSpPr>
        <p:spPr>
          <a:xfrm>
            <a:off x="431373" y="2175471"/>
            <a:ext cx="5757251" cy="872162"/>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1867" b="1" dirty="0">
                <a:solidFill>
                  <a:prstClr val="black"/>
                </a:solidFill>
                <a:latin typeface="微軟正黑體" panose="020B0604030504040204" pitchFamily="34" charset="-120"/>
                <a:ea typeface="微軟正黑體" panose="020B0604030504040204" pitchFamily="34" charset="-120"/>
              </a:rPr>
              <a:t>填寫申請登記表、求職登記表</a:t>
            </a:r>
            <a:endParaRPr lang="en-US" altLang="zh-TW" sz="1867" b="1" dirty="0">
              <a:solidFill>
                <a:prstClr val="black"/>
              </a:solidFill>
              <a:latin typeface="微軟正黑體" panose="020B0604030504040204" pitchFamily="34" charset="-120"/>
              <a:ea typeface="微軟正黑體" panose="020B0604030504040204" pitchFamily="34" charset="-120"/>
            </a:endParaRPr>
          </a:p>
          <a:p>
            <a:pPr algn="ctr" defTabSz="609585">
              <a:spcBef>
                <a:spcPts val="800"/>
              </a:spcBef>
              <a:spcAft>
                <a:spcPts val="800"/>
              </a:spcAft>
              <a:defRPr/>
            </a:pPr>
            <a:r>
              <a:rPr lang="zh-TW" altLang="en-US" sz="1867" b="1" dirty="0">
                <a:solidFill>
                  <a:prstClr val="black"/>
                </a:solidFill>
                <a:latin typeface="微軟正黑體" panose="020B0604030504040204" pitchFamily="34" charset="-120"/>
                <a:ea typeface="微軟正黑體" panose="020B0604030504040204" pitchFamily="34" charset="-120"/>
              </a:rPr>
              <a:t>及提供國民身分證正反面影本</a:t>
            </a:r>
          </a:p>
        </p:txBody>
      </p:sp>
      <p:cxnSp>
        <p:nvCxnSpPr>
          <p:cNvPr id="48" name="直線單箭頭接點 47"/>
          <p:cNvCxnSpPr/>
          <p:nvPr/>
        </p:nvCxnSpPr>
        <p:spPr>
          <a:xfrm flipH="1">
            <a:off x="3540644" y="3082226"/>
            <a:ext cx="3381" cy="2491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文字方塊 59"/>
          <p:cNvSpPr txBox="1"/>
          <p:nvPr/>
        </p:nvSpPr>
        <p:spPr>
          <a:xfrm>
            <a:off x="431374" y="3363251"/>
            <a:ext cx="5810985" cy="1272143"/>
          </a:xfrm>
          <a:prstGeom prst="rect">
            <a:avLst/>
          </a:prstGeom>
          <a:noFill/>
          <a:ln w="38100">
            <a:solidFill>
              <a:srgbClr val="336600"/>
            </a:solidFill>
          </a:ln>
        </p:spPr>
        <p:txBody>
          <a:bodyPr wrap="square" rtlCol="0">
            <a:spAutoFit/>
          </a:bodyPr>
          <a:lstStyle/>
          <a:p>
            <a:pPr algn="ctr" defTabSz="609585">
              <a:lnSpc>
                <a:spcPts val="2000"/>
              </a:lnSpc>
              <a:spcBef>
                <a:spcPts val="800"/>
              </a:spcBef>
              <a:spcAft>
                <a:spcPts val="800"/>
              </a:spcAft>
              <a:defRPr/>
            </a:pPr>
            <a:r>
              <a:rPr lang="en-US" altLang="zh-TW" sz="2133" b="1" dirty="0">
                <a:solidFill>
                  <a:prstClr val="black"/>
                </a:solidFill>
                <a:latin typeface="微軟正黑體" panose="020B0604030504040204" pitchFamily="34" charset="-120"/>
                <a:ea typeface="微軟正黑體" panose="020B0604030504040204" pitchFamily="34" charset="-120"/>
              </a:rPr>
              <a:t>1.</a:t>
            </a:r>
            <a:r>
              <a:rPr lang="zh-TW" altLang="en-US" sz="1867" b="1" dirty="0">
                <a:solidFill>
                  <a:prstClr val="black"/>
                </a:solidFill>
                <a:latin typeface="微軟正黑體" panose="020B0604030504040204" pitchFamily="34" charset="-120"/>
                <a:ea typeface="微軟正黑體" panose="020B0604030504040204" pitchFamily="34" charset="-120"/>
              </a:rPr>
              <a:t>就業服務台洽詢就業中心查詢勞工保險投保閘門</a:t>
            </a:r>
          </a:p>
          <a:p>
            <a:pPr algn="ctr" defTabSz="609585">
              <a:lnSpc>
                <a:spcPts val="2000"/>
              </a:lnSpc>
              <a:spcBef>
                <a:spcPts val="800"/>
              </a:spcBef>
              <a:spcAft>
                <a:spcPts val="800"/>
              </a:spcAft>
              <a:defRPr/>
            </a:pPr>
            <a:r>
              <a:rPr lang="en-US" altLang="zh-TW" sz="1867" b="1" dirty="0">
                <a:solidFill>
                  <a:prstClr val="black"/>
                </a:solidFill>
                <a:latin typeface="微軟正黑體" panose="020B0604030504040204" pitchFamily="34" charset="-120"/>
                <a:ea typeface="微軟正黑體" panose="020B0604030504040204" pitchFamily="34" charset="-120"/>
              </a:rPr>
              <a:t>2.</a:t>
            </a:r>
            <a:r>
              <a:rPr lang="zh-TW" altLang="en-US" sz="1867" b="1" dirty="0">
                <a:solidFill>
                  <a:prstClr val="black"/>
                </a:solidFill>
                <a:latin typeface="微軟正黑體" panose="020B0604030504040204" pitchFamily="34" charset="-120"/>
                <a:ea typeface="微軟正黑體" panose="020B0604030504040204" pitchFamily="34" charset="-120"/>
              </a:rPr>
              <a:t>就業中心查詢勞工保險投保閘門</a:t>
            </a:r>
            <a:endParaRPr lang="en-US" altLang="zh-TW" sz="1867" b="1" dirty="0">
              <a:solidFill>
                <a:prstClr val="black"/>
              </a:solidFill>
              <a:latin typeface="微軟正黑體" panose="020B0604030504040204" pitchFamily="34" charset="-120"/>
              <a:ea typeface="微軟正黑體" panose="020B0604030504040204" pitchFamily="34" charset="-120"/>
            </a:endParaRPr>
          </a:p>
          <a:p>
            <a:pPr algn="ctr" defTabSz="609585">
              <a:lnSpc>
                <a:spcPts val="2000"/>
              </a:lnSpc>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及查詢各項津貼請領狀況確認資格</a:t>
            </a:r>
            <a:endParaRPr lang="en-US" altLang="zh-TW" sz="2133" b="1" dirty="0">
              <a:solidFill>
                <a:prstClr val="black"/>
              </a:solidFill>
              <a:latin typeface="微軟正黑體" panose="020B0604030504040204" pitchFamily="34" charset="-120"/>
              <a:ea typeface="微軟正黑體" panose="020B0604030504040204" pitchFamily="34" charset="-120"/>
            </a:endParaRPr>
          </a:p>
        </p:txBody>
      </p:sp>
      <p:cxnSp>
        <p:nvCxnSpPr>
          <p:cNvPr id="61" name="直線單箭頭接點 60"/>
          <p:cNvCxnSpPr/>
          <p:nvPr/>
        </p:nvCxnSpPr>
        <p:spPr>
          <a:xfrm>
            <a:off x="1775520" y="4638103"/>
            <a:ext cx="0" cy="5836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 name="文字方塊 61"/>
          <p:cNvSpPr txBox="1"/>
          <p:nvPr/>
        </p:nvSpPr>
        <p:spPr>
          <a:xfrm>
            <a:off x="335361" y="5292788"/>
            <a:ext cx="2496276" cy="748795"/>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協助提供其他就業諮詢及媒合服務</a:t>
            </a:r>
          </a:p>
        </p:txBody>
      </p:sp>
      <p:cxnSp>
        <p:nvCxnSpPr>
          <p:cNvPr id="65" name="直線單箭頭接點 64"/>
          <p:cNvCxnSpPr/>
          <p:nvPr/>
        </p:nvCxnSpPr>
        <p:spPr>
          <a:xfrm>
            <a:off x="4271797" y="4638103"/>
            <a:ext cx="0" cy="4681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直線單箭頭接點 73"/>
          <p:cNvCxnSpPr/>
          <p:nvPr/>
        </p:nvCxnSpPr>
        <p:spPr>
          <a:xfrm>
            <a:off x="9552385" y="1636677"/>
            <a:ext cx="14868" cy="2561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7" name="文字方塊 76"/>
          <p:cNvSpPr txBox="1"/>
          <p:nvPr/>
        </p:nvSpPr>
        <p:spPr>
          <a:xfrm>
            <a:off x="6531062" y="3059063"/>
            <a:ext cx="5446191" cy="605294"/>
          </a:xfrm>
          <a:prstGeom prst="rect">
            <a:avLst/>
          </a:prstGeom>
          <a:noFill/>
          <a:ln w="38100">
            <a:solidFill>
              <a:srgbClr val="336600"/>
            </a:solidFill>
          </a:ln>
        </p:spPr>
        <p:txBody>
          <a:bodyPr wrap="square" rtlCol="0">
            <a:spAutoFit/>
          </a:bodyPr>
          <a:lstStyle/>
          <a:p>
            <a:pPr algn="ctr" defTabSz="609585">
              <a:lnSpc>
                <a:spcPts val="2000"/>
              </a:lnSpc>
              <a:spcBef>
                <a:spcPts val="800"/>
              </a:spcBef>
              <a:spcAft>
                <a:spcPts val="800"/>
              </a:spcAft>
              <a:defRPr/>
            </a:pPr>
            <a:r>
              <a:rPr lang="zh-TW" altLang="en-US" sz="1867" b="1" dirty="0">
                <a:solidFill>
                  <a:prstClr val="black"/>
                </a:solidFill>
                <a:latin typeface="微軟正黑體" panose="020B0604030504040204" pitchFamily="34" charset="-120"/>
                <a:ea typeface="微軟正黑體" panose="020B0604030504040204" pitchFamily="34" charset="-120"/>
              </a:rPr>
              <a:t>縣市政府就業服務台以</a:t>
            </a:r>
            <a:r>
              <a:rPr lang="zh-TW" altLang="en-US" sz="1867" b="1" u="sng" dirty="0">
                <a:solidFill>
                  <a:srgbClr val="FF0000"/>
                </a:solidFill>
                <a:latin typeface="微軟正黑體" panose="020B0604030504040204" pitchFamily="34" charset="-120"/>
                <a:ea typeface="微軟正黑體" panose="020B0604030504040204" pitchFamily="34" charset="-120"/>
              </a:rPr>
              <a:t>書面方式</a:t>
            </a:r>
            <a:r>
              <a:rPr lang="zh-TW" altLang="en-US" sz="1867" b="1" dirty="0">
                <a:solidFill>
                  <a:prstClr val="black"/>
                </a:solidFill>
                <a:latin typeface="微軟正黑體" panose="020B0604030504040204" pitchFamily="34" charset="-120"/>
                <a:ea typeface="微軟正黑體" panose="020B0604030504040204" pitchFamily="34" charset="-120"/>
              </a:rPr>
              <a:t>向就業中心查詢勞工保險投保閘門及各項津貼請領狀況確認資格</a:t>
            </a:r>
          </a:p>
        </p:txBody>
      </p:sp>
      <p:cxnSp>
        <p:nvCxnSpPr>
          <p:cNvPr id="78" name="直線單箭頭接點 77"/>
          <p:cNvCxnSpPr/>
          <p:nvPr/>
        </p:nvCxnSpPr>
        <p:spPr>
          <a:xfrm>
            <a:off x="9567252" y="2747076"/>
            <a:ext cx="0" cy="2893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9" name="文字方塊 78"/>
          <p:cNvSpPr txBox="1"/>
          <p:nvPr/>
        </p:nvSpPr>
        <p:spPr>
          <a:xfrm>
            <a:off x="9113533" y="4255432"/>
            <a:ext cx="2895611" cy="2695610"/>
          </a:xfrm>
          <a:prstGeom prst="rect">
            <a:avLst/>
          </a:prstGeom>
          <a:noFill/>
          <a:ln w="38100">
            <a:solidFill>
              <a:srgbClr val="336600"/>
            </a:solidFill>
          </a:ln>
        </p:spPr>
        <p:txBody>
          <a:bodyPr wrap="square" rtlCol="0">
            <a:spAutoFit/>
          </a:bodyPr>
          <a:lstStyle/>
          <a:p>
            <a:pPr marL="457189" indent="-457189" defTabSz="609585">
              <a:lnSpc>
                <a:spcPts val="2133"/>
              </a:lnSpc>
              <a:spcBef>
                <a:spcPts val="800"/>
              </a:spcBef>
              <a:spcAft>
                <a:spcPts val="800"/>
              </a:spcAft>
              <a:buFont typeface="+mj-lt"/>
              <a:buAutoNum type="arabicPeriod"/>
              <a:defRPr/>
            </a:pPr>
            <a:r>
              <a:rPr lang="zh-TW" altLang="en-US" sz="2000" b="1" dirty="0">
                <a:solidFill>
                  <a:prstClr val="black"/>
                </a:solidFill>
                <a:latin typeface="微軟正黑體" panose="020B0604030504040204" pitchFamily="34" charset="-120"/>
                <a:ea typeface="微軟正黑體" panose="020B0604030504040204" pitchFamily="34" charset="-120"/>
              </a:rPr>
              <a:t>縣市政府就業服務台請民眾填寫進用人員注意事項，並於</a:t>
            </a:r>
            <a:r>
              <a:rPr lang="zh-TW" altLang="en-US" sz="2000" b="1" u="sng" dirty="0">
                <a:solidFill>
                  <a:srgbClr val="FF0000"/>
                </a:solidFill>
                <a:latin typeface="微軟正黑體" panose="020B0604030504040204" pitchFamily="34" charset="-120"/>
                <a:ea typeface="微軟正黑體" panose="020B0604030504040204" pitchFamily="34" charset="-120"/>
              </a:rPr>
              <a:t>每日定期</a:t>
            </a:r>
            <a:r>
              <a:rPr lang="en-US" altLang="zh-TW" sz="2000" b="1" u="sng" dirty="0">
                <a:solidFill>
                  <a:srgbClr val="FF0000"/>
                </a:solidFill>
                <a:latin typeface="微軟正黑體" panose="020B0604030504040204" pitchFamily="34" charset="-120"/>
                <a:ea typeface="微軟正黑體" panose="020B0604030504040204" pitchFamily="34" charset="-120"/>
              </a:rPr>
              <a:t>(</a:t>
            </a:r>
            <a:r>
              <a:rPr lang="zh-TW" altLang="en-US" sz="2000" b="1" u="sng" dirty="0">
                <a:solidFill>
                  <a:srgbClr val="FF0000"/>
                </a:solidFill>
                <a:latin typeface="微軟正黑體" panose="020B0604030504040204" pitchFamily="34" charset="-120"/>
                <a:ea typeface="微軟正黑體" panose="020B0604030504040204" pitchFamily="34" charset="-120"/>
              </a:rPr>
              <a:t>下午</a:t>
            </a:r>
            <a:r>
              <a:rPr lang="en-US" altLang="zh-TW" sz="2000" b="1" u="sng" dirty="0">
                <a:solidFill>
                  <a:srgbClr val="FF0000"/>
                </a:solidFill>
                <a:latin typeface="微軟正黑體" panose="020B0604030504040204" pitchFamily="34" charset="-120"/>
                <a:ea typeface="微軟正黑體" panose="020B0604030504040204" pitchFamily="34" charset="-120"/>
              </a:rPr>
              <a:t>3</a:t>
            </a:r>
            <a:r>
              <a:rPr lang="zh-TW" altLang="en-US" sz="2000" b="1" u="sng" dirty="0">
                <a:solidFill>
                  <a:srgbClr val="FF0000"/>
                </a:solidFill>
                <a:latin typeface="微軟正黑體" panose="020B0604030504040204" pitchFamily="34" charset="-120"/>
                <a:ea typeface="微軟正黑體" panose="020B0604030504040204" pitchFamily="34" charset="-120"/>
              </a:rPr>
              <a:t>時前</a:t>
            </a:r>
            <a:r>
              <a:rPr lang="en-US" altLang="zh-TW" sz="2000" b="1" u="sng"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prstClr val="black"/>
                </a:solidFill>
                <a:latin typeface="微軟正黑體" panose="020B0604030504040204" pitchFamily="34" charset="-120"/>
                <a:ea typeface="微軟正黑體" panose="020B0604030504040204" pitchFamily="34" charset="-120"/>
              </a:rPr>
              <a:t>將相關資料</a:t>
            </a:r>
            <a:r>
              <a:rPr lang="zh-TW" altLang="en-US" sz="2000" b="1" dirty="0" smtClean="0">
                <a:solidFill>
                  <a:prstClr val="black"/>
                </a:solidFill>
                <a:latin typeface="微軟正黑體" panose="020B0604030504040204" pitchFamily="34" charset="-120"/>
                <a:ea typeface="微軟正黑體" panose="020B0604030504040204" pitchFamily="34" charset="-120"/>
              </a:rPr>
              <a:t>正本</a:t>
            </a:r>
            <a:r>
              <a:rPr lang="zh-TW" altLang="en-US" sz="2000" b="1" dirty="0" smtClean="0">
                <a:solidFill>
                  <a:srgbClr val="FF0000"/>
                </a:solidFill>
                <a:latin typeface="微軟正黑體" panose="020B0604030504040204" pitchFamily="34" charset="-120"/>
                <a:ea typeface="微軟正黑體" panose="020B0604030504040204" pitchFamily="34" charset="-120"/>
              </a:rPr>
              <a:t>掛號</a:t>
            </a:r>
            <a:r>
              <a:rPr lang="zh-TW" altLang="en-US" sz="2000" b="1" dirty="0" smtClean="0">
                <a:solidFill>
                  <a:prstClr val="black"/>
                </a:solidFill>
                <a:latin typeface="微軟正黑體" panose="020B0604030504040204" pitchFamily="34" charset="-120"/>
                <a:ea typeface="微軟正黑體" panose="020B0604030504040204" pitchFamily="34" charset="-120"/>
              </a:rPr>
              <a:t>寄</a:t>
            </a:r>
            <a:r>
              <a:rPr lang="zh-TW" altLang="en-US" sz="2000" b="1" dirty="0">
                <a:solidFill>
                  <a:prstClr val="black"/>
                </a:solidFill>
                <a:latin typeface="微軟正黑體" panose="020B0604030504040204" pitchFamily="34" charset="-120"/>
                <a:ea typeface="微軟正黑體" panose="020B0604030504040204" pitchFamily="34" charset="-120"/>
              </a:rPr>
              <a:t>至</a:t>
            </a:r>
            <a:r>
              <a:rPr lang="zh-TW" altLang="en-US" sz="2000" b="1" dirty="0" smtClean="0">
                <a:solidFill>
                  <a:prstClr val="black"/>
                </a:solidFill>
                <a:latin typeface="微軟正黑體" panose="020B0604030504040204" pitchFamily="34" charset="-120"/>
                <a:ea typeface="微軟正黑體" panose="020B0604030504040204" pitchFamily="34" charset="-120"/>
              </a:rPr>
              <a:t>就業</a:t>
            </a:r>
            <a:r>
              <a:rPr lang="zh-TW" altLang="en-US" sz="2000" b="1" dirty="0">
                <a:solidFill>
                  <a:prstClr val="black"/>
                </a:solidFill>
                <a:latin typeface="微軟正黑體" panose="020B0604030504040204" pitchFamily="34" charset="-120"/>
                <a:ea typeface="微軟正黑體" panose="020B0604030504040204" pitchFamily="34" charset="-120"/>
              </a:rPr>
              <a:t>中心</a:t>
            </a:r>
            <a:endParaRPr lang="en-US" altLang="zh-TW" sz="2000" b="1" dirty="0">
              <a:solidFill>
                <a:prstClr val="black"/>
              </a:solidFill>
              <a:latin typeface="微軟正黑體" panose="020B0604030504040204" pitchFamily="34" charset="-120"/>
              <a:ea typeface="微軟正黑體" panose="020B0604030504040204" pitchFamily="34" charset="-120"/>
            </a:endParaRPr>
          </a:p>
          <a:p>
            <a:pPr marL="457189" indent="-457189" defTabSz="609585">
              <a:lnSpc>
                <a:spcPts val="2000"/>
              </a:lnSpc>
              <a:spcBef>
                <a:spcPts val="800"/>
              </a:spcBef>
              <a:spcAft>
                <a:spcPts val="800"/>
              </a:spcAft>
              <a:buFont typeface="+mj-lt"/>
              <a:buAutoNum type="arabicPeriod"/>
              <a:defRPr/>
            </a:pPr>
            <a:r>
              <a:rPr lang="zh-TW" altLang="en-US" sz="2133" b="1" dirty="0">
                <a:solidFill>
                  <a:prstClr val="black"/>
                </a:solidFill>
                <a:latin typeface="微軟正黑體" panose="020B0604030504040204" pitchFamily="34" charset="-120"/>
                <a:ea typeface="微軟正黑體" panose="020B0604030504040204" pitchFamily="34" charset="-120"/>
              </a:rPr>
              <a:t>納入推介名冊提供用人單位辦理面試</a:t>
            </a:r>
          </a:p>
        </p:txBody>
      </p:sp>
      <p:sp>
        <p:nvSpPr>
          <p:cNvPr id="40" name="文字方塊 39"/>
          <p:cNvSpPr txBox="1"/>
          <p:nvPr/>
        </p:nvSpPr>
        <p:spPr>
          <a:xfrm>
            <a:off x="654429" y="4654881"/>
            <a:ext cx="1313112" cy="420564"/>
          </a:xfrm>
          <a:prstGeom prst="rect">
            <a:avLst/>
          </a:prstGeom>
          <a:noFill/>
        </p:spPr>
        <p:txBody>
          <a:bodyPr wrap="square" rtlCol="0">
            <a:spAutoFit/>
          </a:bodyPr>
          <a:lstStyle/>
          <a:p>
            <a:r>
              <a:rPr lang="zh-TW" altLang="en-US" sz="2133" b="1" dirty="0">
                <a:solidFill>
                  <a:prstClr val="black"/>
                </a:solidFill>
                <a:latin typeface="微軟正黑體" panose="020B0604030504040204" pitchFamily="34" charset="-120"/>
                <a:ea typeface="微軟正黑體" panose="020B0604030504040204" pitchFamily="34" charset="-120"/>
              </a:rPr>
              <a:t>不符合</a:t>
            </a:r>
          </a:p>
        </p:txBody>
      </p:sp>
      <p:sp>
        <p:nvSpPr>
          <p:cNvPr id="42" name="文字方塊 41"/>
          <p:cNvSpPr txBox="1"/>
          <p:nvPr/>
        </p:nvSpPr>
        <p:spPr>
          <a:xfrm>
            <a:off x="4396952" y="4638103"/>
            <a:ext cx="1313112" cy="420564"/>
          </a:xfrm>
          <a:prstGeom prst="rect">
            <a:avLst/>
          </a:prstGeom>
          <a:noFill/>
        </p:spPr>
        <p:txBody>
          <a:bodyPr wrap="square" rtlCol="0">
            <a:spAutoFit/>
          </a:bodyPr>
          <a:lstStyle/>
          <a:p>
            <a:r>
              <a:rPr lang="zh-TW" altLang="en-US" sz="2133" b="1" dirty="0">
                <a:solidFill>
                  <a:prstClr val="black"/>
                </a:solidFill>
                <a:latin typeface="微軟正黑體" panose="020B0604030504040204" pitchFamily="34" charset="-120"/>
                <a:ea typeface="微軟正黑體" panose="020B0604030504040204" pitchFamily="34" charset="-120"/>
              </a:rPr>
              <a:t>符合</a:t>
            </a:r>
          </a:p>
        </p:txBody>
      </p:sp>
      <p:sp>
        <p:nvSpPr>
          <p:cNvPr id="43" name="文字方塊 42"/>
          <p:cNvSpPr txBox="1"/>
          <p:nvPr/>
        </p:nvSpPr>
        <p:spPr>
          <a:xfrm>
            <a:off x="3023655" y="5185201"/>
            <a:ext cx="3218703" cy="1610441"/>
          </a:xfrm>
          <a:prstGeom prst="rect">
            <a:avLst/>
          </a:prstGeom>
          <a:noFill/>
          <a:ln w="38100">
            <a:solidFill>
              <a:srgbClr val="336600"/>
            </a:solidFill>
          </a:ln>
        </p:spPr>
        <p:txBody>
          <a:bodyPr wrap="square" rtlCol="0">
            <a:spAutoFit/>
          </a:bodyPr>
          <a:lstStyle/>
          <a:p>
            <a:pPr marL="457189" indent="-457189" defTabSz="609585">
              <a:spcBef>
                <a:spcPts val="800"/>
              </a:spcBef>
              <a:spcAft>
                <a:spcPts val="800"/>
              </a:spcAft>
              <a:buFont typeface="+mj-lt"/>
              <a:buAutoNum type="arabicPeriod"/>
              <a:defRPr/>
            </a:pPr>
            <a:r>
              <a:rPr lang="zh-TW" altLang="en-US" sz="2133" b="1" dirty="0">
                <a:solidFill>
                  <a:prstClr val="black"/>
                </a:solidFill>
                <a:latin typeface="微軟正黑體" panose="020B0604030504040204" pitchFamily="34" charset="-120"/>
                <a:ea typeface="微軟正黑體" panose="020B0604030504040204" pitchFamily="34" charset="-120"/>
              </a:rPr>
              <a:t>填寫進用人員注意事項</a:t>
            </a:r>
            <a:endParaRPr lang="en-US" altLang="zh-TW" sz="2133" b="1" dirty="0">
              <a:solidFill>
                <a:prstClr val="black"/>
              </a:solidFill>
              <a:latin typeface="微軟正黑體" panose="020B0604030504040204" pitchFamily="34" charset="-120"/>
              <a:ea typeface="微軟正黑體" panose="020B0604030504040204" pitchFamily="34" charset="-120"/>
            </a:endParaRPr>
          </a:p>
          <a:p>
            <a:pPr marL="457189" indent="-457189" defTabSz="609585">
              <a:spcBef>
                <a:spcPts val="800"/>
              </a:spcBef>
              <a:spcAft>
                <a:spcPts val="800"/>
              </a:spcAft>
              <a:buFont typeface="+mj-lt"/>
              <a:buAutoNum type="arabicPeriod"/>
              <a:defRPr/>
            </a:pPr>
            <a:r>
              <a:rPr lang="zh-TW" altLang="en-US" sz="2133" b="1" dirty="0">
                <a:solidFill>
                  <a:prstClr val="black"/>
                </a:solidFill>
                <a:latin typeface="微軟正黑體" panose="020B0604030504040204" pitchFamily="34" charset="-120"/>
                <a:ea typeface="微軟正黑體" panose="020B0604030504040204" pitchFamily="34" charset="-120"/>
              </a:rPr>
              <a:t>納入推介名冊提供用人單位辦理面試</a:t>
            </a:r>
          </a:p>
        </p:txBody>
      </p:sp>
      <p:grpSp>
        <p:nvGrpSpPr>
          <p:cNvPr id="45" name="群組 44"/>
          <p:cNvGrpSpPr/>
          <p:nvPr/>
        </p:nvGrpSpPr>
        <p:grpSpPr>
          <a:xfrm>
            <a:off x="2035978" y="871064"/>
            <a:ext cx="3109343" cy="942177"/>
            <a:chOff x="3796495" y="1437145"/>
            <a:chExt cx="1800000" cy="1191197"/>
          </a:xfrm>
        </p:grpSpPr>
        <p:grpSp>
          <p:nvGrpSpPr>
            <p:cNvPr id="46" name="群組 45"/>
            <p:cNvGrpSpPr/>
            <p:nvPr/>
          </p:nvGrpSpPr>
          <p:grpSpPr>
            <a:xfrm>
              <a:off x="3796495" y="1437145"/>
              <a:ext cx="1800000" cy="1191197"/>
              <a:chOff x="1467851" y="3740415"/>
              <a:chExt cx="2554848" cy="1352546"/>
            </a:xfrm>
          </p:grpSpPr>
          <p:sp>
            <p:nvSpPr>
              <p:cNvPr id="49" name="Rectangle 1"/>
              <p:cNvSpPr>
                <a:spLocks/>
              </p:cNvSpPr>
              <p:nvPr/>
            </p:nvSpPr>
            <p:spPr bwMode="auto">
              <a:xfrm>
                <a:off x="1467852" y="4191764"/>
                <a:ext cx="2554847" cy="901197"/>
              </a:xfrm>
              <a:prstGeom prst="rect">
                <a:avLst/>
              </a:prstGeom>
              <a:solidFill>
                <a:srgbClr val="FDFDFA"/>
              </a:solidFill>
              <a:ln w="38100">
                <a:solidFill>
                  <a:srgbClr val="0070C0"/>
                </a:solidFill>
                <a:miter lim="800000"/>
                <a:headEnd/>
                <a:tailEnd/>
              </a:ln>
            </p:spPr>
            <p:txBody>
              <a:bodyPr lIns="0" tIns="0" rIns="0" bIns="0"/>
              <a:lstStyle/>
              <a:p>
                <a:pPr defTabSz="609585">
                  <a:defRPr/>
                </a:pPr>
                <a:endParaRPr lang="zh-TW" altLang="zh-TW" sz="2133" b="1" dirty="0">
                  <a:solidFill>
                    <a:prstClr val="black"/>
                  </a:solidFill>
                  <a:latin typeface="微軟正黑體" panose="020B0604030504040204" pitchFamily="34" charset="-120"/>
                  <a:ea typeface="微軟正黑體" panose="020B0604030504040204" pitchFamily="34" charset="-120"/>
                </a:endParaRPr>
              </a:p>
            </p:txBody>
          </p:sp>
          <p:sp>
            <p:nvSpPr>
              <p:cNvPr id="50" name="Rectangle 1"/>
              <p:cNvSpPr>
                <a:spLocks/>
              </p:cNvSpPr>
              <p:nvPr/>
            </p:nvSpPr>
            <p:spPr bwMode="auto">
              <a:xfrm>
                <a:off x="1467852" y="3740415"/>
                <a:ext cx="2554839" cy="413565"/>
              </a:xfrm>
              <a:prstGeom prst="rect">
                <a:avLst/>
              </a:prstGeom>
              <a:solidFill>
                <a:srgbClr val="3D9077"/>
              </a:solidFill>
              <a:ln w="38100">
                <a:solidFill>
                  <a:srgbClr val="0070C0"/>
                </a:solidFill>
                <a:miter lim="800000"/>
                <a:headEnd/>
                <a:tailEnd/>
              </a:ln>
            </p:spPr>
            <p:txBody>
              <a:bodyPr lIns="0" tIns="0" rIns="0" bIns="0"/>
              <a:lstStyle/>
              <a:p>
                <a:pPr defTabSz="914194">
                  <a:defRPr/>
                </a:pPr>
                <a:endParaRPr lang="en-US" sz="2133">
                  <a:solidFill>
                    <a:srgbClr val="FFC000"/>
                  </a:solidFill>
                  <a:latin typeface="Lato Light"/>
                </a:endParaRPr>
              </a:p>
            </p:txBody>
          </p:sp>
          <p:sp>
            <p:nvSpPr>
              <p:cNvPr id="51" name="Rectangle 74">
                <a:extLst>
                  <a:ext uri="{FF2B5EF4-FFF2-40B4-BE49-F238E27FC236}">
                    <a16:creationId xmlns="" xmlns:a16="http://schemas.microsoft.com/office/drawing/2014/main" id="{BC37704F-5C64-4126-A007-5D6D500F33EE}"/>
                  </a:ext>
                </a:extLst>
              </p:cNvPr>
              <p:cNvSpPr/>
              <p:nvPr/>
            </p:nvSpPr>
            <p:spPr>
              <a:xfrm>
                <a:off x="1467851" y="3740415"/>
                <a:ext cx="2554839" cy="630227"/>
              </a:xfrm>
              <a:prstGeom prst="rect">
                <a:avLst/>
              </a:prstGeom>
              <a:solidFill>
                <a:srgbClr val="0070C0"/>
              </a:solidFill>
              <a:ln>
                <a:solidFill>
                  <a:srgbClr val="0070C0"/>
                </a:solidFill>
              </a:ln>
            </p:spPr>
            <p:txBody>
              <a:bodyPr wrap="square" lIns="109709" tIns="54855" rIns="109709" bIns="54855">
                <a:spAutoFit/>
              </a:bodyPr>
              <a:lstStyle/>
              <a:p>
                <a:pPr algn="ctr" defTabSz="914194">
                  <a:defRPr/>
                </a:pPr>
                <a:r>
                  <a:rPr lang="zh-TW" altLang="en-US" sz="2133" b="1" dirty="0">
                    <a:solidFill>
                      <a:prstClr val="white"/>
                    </a:solidFill>
                    <a:latin typeface="微軟正黑體" panose="020B0604030504040204" pitchFamily="34" charset="-120"/>
                    <a:ea typeface="微軟正黑體" panose="020B0604030504040204" pitchFamily="34" charset="-120"/>
                    <a:cs typeface="Lato Regular"/>
                  </a:rPr>
                  <a:t>民眾</a:t>
                </a:r>
                <a:endParaRPr lang="en-US" sz="2133" b="1" dirty="0">
                  <a:solidFill>
                    <a:prstClr val="white"/>
                  </a:solidFill>
                  <a:latin typeface="微軟正黑體" panose="020B0604030504040204" pitchFamily="34" charset="-120"/>
                  <a:ea typeface="微軟正黑體" panose="020B0604030504040204" pitchFamily="34" charset="-120"/>
                  <a:cs typeface="Lato Regular"/>
                </a:endParaRPr>
              </a:p>
            </p:txBody>
          </p:sp>
        </p:grpSp>
        <p:sp>
          <p:nvSpPr>
            <p:cNvPr id="47" name="文字方塊 46"/>
            <p:cNvSpPr txBox="1"/>
            <p:nvPr/>
          </p:nvSpPr>
          <p:spPr>
            <a:xfrm>
              <a:off x="3796495" y="1857236"/>
              <a:ext cx="1799993" cy="531720"/>
            </a:xfrm>
            <a:prstGeom prst="rect">
              <a:avLst/>
            </a:prstGeom>
            <a:noFill/>
            <a:ln>
              <a:solidFill>
                <a:srgbClr val="0070C0"/>
              </a:solidFill>
            </a:ln>
          </p:spPr>
          <p:txBody>
            <a:bodyPr wrap="square" rtlCol="0">
              <a:spAutoFit/>
            </a:bodyPr>
            <a:lstStyle/>
            <a:p>
              <a:pPr algn="ctr" defTabSz="609585">
                <a:defRPr/>
              </a:pPr>
              <a:r>
                <a:rPr lang="zh-TW" altLang="en-US" sz="2133" dirty="0">
                  <a:solidFill>
                    <a:prstClr val="black"/>
                  </a:solidFill>
                  <a:latin typeface="微軟正黑體" panose="020B0604030504040204" pitchFamily="34" charset="-120"/>
                  <a:ea typeface="微軟正黑體" panose="020B0604030504040204" pitchFamily="34" charset="-120"/>
                </a:rPr>
                <a:t>至各就業中心</a:t>
              </a:r>
              <a:r>
                <a:rPr lang="en-US" altLang="zh-TW" sz="2133" dirty="0">
                  <a:solidFill>
                    <a:prstClr val="black"/>
                  </a:solidFill>
                  <a:latin typeface="微軟正黑體" panose="020B0604030504040204" pitchFamily="34" charset="-120"/>
                  <a:ea typeface="微軟正黑體" panose="020B0604030504040204" pitchFamily="34" charset="-120"/>
                </a:rPr>
                <a:t>(</a:t>
              </a:r>
              <a:r>
                <a:rPr lang="zh-TW" altLang="en-US" sz="2133" dirty="0">
                  <a:solidFill>
                    <a:prstClr val="black"/>
                  </a:solidFill>
                  <a:latin typeface="微軟正黑體" panose="020B0604030504040204" pitchFamily="34" charset="-120"/>
                  <a:ea typeface="微軟正黑體" panose="020B0604030504040204" pitchFamily="34" charset="-120"/>
                </a:rPr>
                <a:t>台</a:t>
              </a:r>
              <a:r>
                <a:rPr lang="en-US" altLang="zh-TW" sz="2133" dirty="0">
                  <a:solidFill>
                    <a:prstClr val="black"/>
                  </a:solidFill>
                  <a:latin typeface="微軟正黑體" panose="020B0604030504040204" pitchFamily="34" charset="-120"/>
                  <a:ea typeface="微軟正黑體" panose="020B0604030504040204" pitchFamily="34" charset="-120"/>
                </a:rPr>
                <a:t>)</a:t>
              </a:r>
              <a:r>
                <a:rPr lang="zh-TW" altLang="en-US" sz="2133" dirty="0">
                  <a:solidFill>
                    <a:prstClr val="black"/>
                  </a:solidFill>
                  <a:latin typeface="微軟正黑體" panose="020B0604030504040204" pitchFamily="34" charset="-120"/>
                  <a:ea typeface="微軟正黑體" panose="020B0604030504040204" pitchFamily="34" charset="-120"/>
                </a:rPr>
                <a:t> 登記</a:t>
              </a:r>
            </a:p>
          </p:txBody>
        </p:sp>
      </p:grpSp>
      <p:sp>
        <p:nvSpPr>
          <p:cNvPr id="52" name="文字方塊 51"/>
          <p:cNvSpPr txBox="1"/>
          <p:nvPr/>
        </p:nvSpPr>
        <p:spPr>
          <a:xfrm>
            <a:off x="6524738" y="1940016"/>
            <a:ext cx="5484407" cy="784830"/>
          </a:xfrm>
          <a:prstGeom prst="rect">
            <a:avLst/>
          </a:prstGeom>
          <a:noFill/>
          <a:ln w="38100">
            <a:solidFill>
              <a:srgbClr val="336600"/>
            </a:solidFill>
          </a:ln>
        </p:spPr>
        <p:txBody>
          <a:bodyPr wrap="square" rtlCol="0">
            <a:spAutoFit/>
          </a:bodyPr>
          <a:lstStyle/>
          <a:p>
            <a:pPr algn="ctr" defTabSz="609585">
              <a:lnSpc>
                <a:spcPts val="1867"/>
              </a:lnSpc>
              <a:spcBef>
                <a:spcPts val="800"/>
              </a:spcBef>
              <a:spcAft>
                <a:spcPts val="800"/>
              </a:spcAft>
              <a:defRPr/>
            </a:pPr>
            <a:r>
              <a:rPr lang="zh-TW" altLang="en-US" sz="1867" b="1" dirty="0">
                <a:solidFill>
                  <a:prstClr val="black"/>
                </a:solidFill>
                <a:latin typeface="微軟正黑體" panose="020B0604030504040204" pitchFamily="34" charset="-120"/>
                <a:ea typeface="微軟正黑體" panose="020B0604030504040204" pitchFamily="34" charset="-120"/>
              </a:rPr>
              <a:t>填寫申請登記表、求職登記表</a:t>
            </a:r>
            <a:endParaRPr lang="en-US" altLang="zh-TW" sz="1867" b="1" dirty="0">
              <a:solidFill>
                <a:prstClr val="black"/>
              </a:solidFill>
              <a:latin typeface="微軟正黑體" panose="020B0604030504040204" pitchFamily="34" charset="-120"/>
              <a:ea typeface="微軟正黑體" panose="020B0604030504040204" pitchFamily="34" charset="-120"/>
            </a:endParaRPr>
          </a:p>
          <a:p>
            <a:pPr algn="ctr" defTabSz="609585">
              <a:lnSpc>
                <a:spcPts val="1867"/>
              </a:lnSpc>
              <a:spcBef>
                <a:spcPts val="800"/>
              </a:spcBef>
              <a:spcAft>
                <a:spcPts val="800"/>
              </a:spcAft>
              <a:defRPr/>
            </a:pPr>
            <a:r>
              <a:rPr lang="zh-TW" altLang="en-US" sz="1867" b="1" dirty="0">
                <a:solidFill>
                  <a:prstClr val="black"/>
                </a:solidFill>
                <a:latin typeface="微軟正黑體" panose="020B0604030504040204" pitchFamily="34" charset="-120"/>
                <a:ea typeface="微軟正黑體" panose="020B0604030504040204" pitchFamily="34" charset="-120"/>
              </a:rPr>
              <a:t>及提供國民身分證正反面影本</a:t>
            </a:r>
          </a:p>
        </p:txBody>
      </p:sp>
      <p:cxnSp>
        <p:nvCxnSpPr>
          <p:cNvPr id="53" name="直線單箭頭接點 52"/>
          <p:cNvCxnSpPr/>
          <p:nvPr/>
        </p:nvCxnSpPr>
        <p:spPr>
          <a:xfrm flipH="1">
            <a:off x="7710232" y="3686967"/>
            <a:ext cx="17949" cy="4630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文字方塊 53"/>
          <p:cNvSpPr txBox="1"/>
          <p:nvPr/>
        </p:nvSpPr>
        <p:spPr>
          <a:xfrm>
            <a:off x="6479726" y="3689846"/>
            <a:ext cx="1056435" cy="420564"/>
          </a:xfrm>
          <a:prstGeom prst="rect">
            <a:avLst/>
          </a:prstGeom>
          <a:noFill/>
        </p:spPr>
        <p:txBody>
          <a:bodyPr wrap="square" rtlCol="0">
            <a:spAutoFit/>
          </a:bodyPr>
          <a:lstStyle/>
          <a:p>
            <a:r>
              <a:rPr lang="zh-TW" altLang="en-US" sz="2133" b="1" dirty="0">
                <a:solidFill>
                  <a:prstClr val="black"/>
                </a:solidFill>
                <a:latin typeface="微軟正黑體" panose="020B0604030504040204" pitchFamily="34" charset="-120"/>
                <a:ea typeface="微軟正黑體" panose="020B0604030504040204" pitchFamily="34" charset="-120"/>
              </a:rPr>
              <a:t>不符合</a:t>
            </a:r>
          </a:p>
        </p:txBody>
      </p:sp>
      <p:sp>
        <p:nvSpPr>
          <p:cNvPr id="55" name="文字方塊 54"/>
          <p:cNvSpPr txBox="1"/>
          <p:nvPr/>
        </p:nvSpPr>
        <p:spPr>
          <a:xfrm>
            <a:off x="6498950" y="4160907"/>
            <a:ext cx="2422563" cy="1405256"/>
          </a:xfrm>
          <a:prstGeom prst="rect">
            <a:avLst/>
          </a:prstGeom>
          <a:noFill/>
          <a:ln w="38100">
            <a:solidFill>
              <a:srgbClr val="336600"/>
            </a:solidFill>
          </a:ln>
        </p:spPr>
        <p:txBody>
          <a:bodyPr wrap="square" rtlCol="0">
            <a:spAutoFit/>
          </a:bodyPr>
          <a:lstStyle/>
          <a:p>
            <a:pPr algn="ctr" defTabSz="609585">
              <a:spcBef>
                <a:spcPts val="800"/>
              </a:spcBef>
              <a:spcAft>
                <a:spcPts val="800"/>
              </a:spcAft>
              <a:defRPr/>
            </a:pPr>
            <a:r>
              <a:rPr lang="zh-TW" altLang="en-US" sz="2133" b="1" dirty="0">
                <a:solidFill>
                  <a:prstClr val="black"/>
                </a:solidFill>
                <a:latin typeface="微軟正黑體" panose="020B0604030504040204" pitchFamily="34" charset="-120"/>
                <a:ea typeface="微軟正黑體" panose="020B0604030504040204" pitchFamily="34" charset="-120"/>
              </a:rPr>
              <a:t>由縣市政府就業服務台通知民眾，並協助提供其他就業諮詢及媒合服務</a:t>
            </a:r>
          </a:p>
        </p:txBody>
      </p:sp>
      <p:cxnSp>
        <p:nvCxnSpPr>
          <p:cNvPr id="56" name="直線單箭頭接點 55"/>
          <p:cNvCxnSpPr/>
          <p:nvPr/>
        </p:nvCxnSpPr>
        <p:spPr>
          <a:xfrm>
            <a:off x="9936427" y="3740344"/>
            <a:ext cx="0" cy="4910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文字方塊 56"/>
          <p:cNvSpPr txBox="1"/>
          <p:nvPr/>
        </p:nvSpPr>
        <p:spPr>
          <a:xfrm>
            <a:off x="10026319" y="3740343"/>
            <a:ext cx="1313112" cy="420564"/>
          </a:xfrm>
          <a:prstGeom prst="rect">
            <a:avLst/>
          </a:prstGeom>
          <a:noFill/>
        </p:spPr>
        <p:txBody>
          <a:bodyPr wrap="square" rtlCol="0">
            <a:spAutoFit/>
          </a:bodyPr>
          <a:lstStyle/>
          <a:p>
            <a:r>
              <a:rPr lang="zh-TW" altLang="en-US" sz="2133" b="1" dirty="0">
                <a:solidFill>
                  <a:prstClr val="black"/>
                </a:solidFill>
                <a:latin typeface="微軟正黑體" panose="020B0604030504040204" pitchFamily="34" charset="-120"/>
                <a:ea typeface="微軟正黑體" panose="020B0604030504040204" pitchFamily="34" charset="-120"/>
              </a:rPr>
              <a:t>符合</a:t>
            </a:r>
          </a:p>
        </p:txBody>
      </p:sp>
      <p:sp>
        <p:nvSpPr>
          <p:cNvPr id="2" name="文字方塊 1"/>
          <p:cNvSpPr txBox="1"/>
          <p:nvPr/>
        </p:nvSpPr>
        <p:spPr>
          <a:xfrm>
            <a:off x="6524738" y="5565283"/>
            <a:ext cx="2342385" cy="132343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TW" altLang="en-US" sz="1600" b="1" dirty="0" smtClean="0">
                <a:solidFill>
                  <a:srgbClr val="FF0000"/>
                </a:solidFill>
                <a:latin typeface="微軟正黑體" panose="020B0604030504040204" pitchFamily="34" charset="-120"/>
                <a:ea typeface="微軟正黑體" panose="020B0604030504040204" pitchFamily="34" charset="-120"/>
              </a:rPr>
              <a:t>流程</a:t>
            </a:r>
            <a:r>
              <a:rPr lang="en-US" altLang="zh-TW" sz="1600" b="1" dirty="0" smtClean="0">
                <a:solidFill>
                  <a:srgbClr val="FF0000"/>
                </a:solidFill>
                <a:latin typeface="微軟正黑體" panose="020B0604030504040204" pitchFamily="34" charset="-120"/>
                <a:ea typeface="微軟正黑體" panose="020B0604030504040204" pitchFamily="34" charset="-120"/>
              </a:rPr>
              <a:t>2</a:t>
            </a:r>
            <a:r>
              <a:rPr lang="zh-TW" altLang="en-US" sz="1600" b="1" dirty="0" smtClean="0">
                <a:solidFill>
                  <a:srgbClr val="FF0000"/>
                </a:solidFill>
                <a:latin typeface="微軟正黑體" panose="020B0604030504040204" pitchFamily="34" charset="-120"/>
                <a:ea typeface="微軟正黑體" panose="020B0604030504040204" pitchFamily="34" charset="-120"/>
              </a:rPr>
              <a:t>分工</a:t>
            </a:r>
            <a:r>
              <a:rPr lang="zh-TW" altLang="en-US" sz="1600" b="1" dirty="0">
                <a:solidFill>
                  <a:srgbClr val="FF0000"/>
                </a:solidFill>
                <a:latin typeface="微軟正黑體" panose="020B0604030504040204" pitchFamily="34" charset="-120"/>
                <a:ea typeface="微軟正黑體" panose="020B0604030504040204" pitchFamily="34" charset="-120"/>
              </a:rPr>
              <a:t>說明</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請配合辦理</a:t>
            </a:r>
            <a:r>
              <a:rPr lang="en-US" altLang="zh-TW" sz="1600" b="1" dirty="0">
                <a:solidFill>
                  <a:srgbClr val="FF0000"/>
                </a:solidFill>
                <a:latin typeface="微軟正黑體" panose="020B0604030504040204" pitchFamily="34" charset="-120"/>
                <a:ea typeface="微軟正黑體" panose="020B0604030504040204" pitchFamily="34" charset="-120"/>
              </a:rPr>
              <a:t>):</a:t>
            </a:r>
          </a:p>
          <a:p>
            <a:r>
              <a:rPr lang="en-US" altLang="zh-TW" sz="1600" b="1" dirty="0">
                <a:solidFill>
                  <a:srgbClr val="FF0000"/>
                </a:solidFill>
                <a:latin typeface="微軟正黑體" panose="020B0604030504040204" pitchFamily="34" charset="-120"/>
                <a:ea typeface="微軟正黑體" panose="020B0604030504040204" pitchFamily="34" charset="-120"/>
              </a:rPr>
              <a:t>1.</a:t>
            </a:r>
            <a:r>
              <a:rPr lang="zh-TW" altLang="en-US" sz="1600" b="1" dirty="0">
                <a:solidFill>
                  <a:srgbClr val="FF0000"/>
                </a:solidFill>
                <a:latin typeface="微軟正黑體" panose="020B0604030504040204" pitchFamily="34" charset="-120"/>
                <a:ea typeface="微軟正黑體" panose="020B0604030504040204" pitchFamily="34" charset="-120"/>
              </a:rPr>
              <a:t>縣市政府</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求職登記</a:t>
            </a:r>
            <a:endParaRPr lang="en-US" altLang="zh-TW" sz="1600" b="1" dirty="0">
              <a:solidFill>
                <a:srgbClr val="FF0000"/>
              </a:solidFill>
              <a:latin typeface="微軟正黑體" panose="020B0604030504040204" pitchFamily="34" charset="-120"/>
              <a:ea typeface="微軟正黑體" panose="020B0604030504040204" pitchFamily="34" charset="-120"/>
            </a:endParaRPr>
          </a:p>
          <a:p>
            <a:r>
              <a:rPr lang="en-US" altLang="zh-TW" sz="1600" b="1" dirty="0">
                <a:solidFill>
                  <a:srgbClr val="FF0000"/>
                </a:solidFill>
                <a:latin typeface="微軟正黑體" panose="020B0604030504040204" pitchFamily="34" charset="-120"/>
                <a:ea typeface="微軟正黑體" panose="020B0604030504040204" pitchFamily="34" charset="-120"/>
              </a:rPr>
              <a:t>2.</a:t>
            </a:r>
            <a:r>
              <a:rPr lang="zh-TW" altLang="en-US" sz="1600" b="1" dirty="0">
                <a:solidFill>
                  <a:srgbClr val="FF0000"/>
                </a:solidFill>
                <a:latin typeface="微軟正黑體" panose="020B0604030504040204" pitchFamily="34" charset="-120"/>
                <a:ea typeface="微軟正黑體" panose="020B0604030504040204" pitchFamily="34" charset="-120"/>
              </a:rPr>
              <a:t>各就業中心</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求才登記、推介派工</a:t>
            </a:r>
          </a:p>
        </p:txBody>
      </p:sp>
      <p:cxnSp>
        <p:nvCxnSpPr>
          <p:cNvPr id="5" name="直線接點 4"/>
          <p:cNvCxnSpPr/>
          <p:nvPr/>
        </p:nvCxnSpPr>
        <p:spPr>
          <a:xfrm>
            <a:off x="6341447" y="807459"/>
            <a:ext cx="57438" cy="6050541"/>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矩形 8"/>
          <p:cNvSpPr/>
          <p:nvPr/>
        </p:nvSpPr>
        <p:spPr>
          <a:xfrm>
            <a:off x="929419" y="842776"/>
            <a:ext cx="1072112" cy="533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流程</a:t>
            </a:r>
            <a:r>
              <a:rPr lang="en-US" altLang="zh-TW" dirty="0" smtClean="0"/>
              <a:t>1</a:t>
            </a:r>
            <a:endParaRPr lang="zh-TW" altLang="en-US" dirty="0"/>
          </a:p>
        </p:txBody>
      </p:sp>
      <p:sp>
        <p:nvSpPr>
          <p:cNvPr id="58" name="矩形 57"/>
          <p:cNvSpPr/>
          <p:nvPr/>
        </p:nvSpPr>
        <p:spPr>
          <a:xfrm>
            <a:off x="6433332" y="849963"/>
            <a:ext cx="1072112" cy="533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流程</a:t>
            </a:r>
            <a:r>
              <a:rPr lang="en-US" altLang="zh-TW" dirty="0" smtClean="0"/>
              <a:t>2</a:t>
            </a:r>
            <a:endParaRPr lang="zh-TW" altLang="en-US" dirty="0"/>
          </a:p>
        </p:txBody>
      </p:sp>
    </p:spTree>
    <p:extLst>
      <p:ext uri="{BB962C8B-B14F-4D97-AF65-F5344CB8AC3E}">
        <p14:creationId xmlns:p14="http://schemas.microsoft.com/office/powerpoint/2010/main" val="4287401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856</Words>
  <Application>Microsoft Office PowerPoint</Application>
  <PresentationFormat>寬螢幕</PresentationFormat>
  <Paragraphs>116</Paragraphs>
  <Slides>6</Slides>
  <Notes>1</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6</vt:i4>
      </vt:variant>
    </vt:vector>
  </HeadingPairs>
  <TitlesOfParts>
    <vt:vector size="18" baseType="lpstr">
      <vt:lpstr>等线</vt:lpstr>
      <vt:lpstr>Helvetica Neue Light</vt:lpstr>
      <vt:lpstr>Lato Light</vt:lpstr>
      <vt:lpstr>Lato Regular</vt:lpstr>
      <vt:lpstr>微软雅黑</vt:lpstr>
      <vt:lpstr>微軟正黑體</vt:lpstr>
      <vt:lpstr>新細明體</vt:lpstr>
      <vt:lpstr>Arial</vt:lpstr>
      <vt:lpstr>Calibri</vt:lpstr>
      <vt:lpstr>Calibri Light</vt:lpstr>
      <vt:lpstr>Times New Roman</vt:lpstr>
      <vt:lpstr>Office 佈景主題</vt:lpstr>
      <vt:lpstr>「安心即時上工計畫」                             執行作業流程說明</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許淑秋</dc:creator>
  <cp:lastModifiedBy>蔡幸君</cp:lastModifiedBy>
  <cp:revision>6</cp:revision>
  <cp:lastPrinted>2020-04-10T01:29:07Z</cp:lastPrinted>
  <dcterms:created xsi:type="dcterms:W3CDTF">2020-04-09T08:34:39Z</dcterms:created>
  <dcterms:modified xsi:type="dcterms:W3CDTF">2020-04-14T01:17:49Z</dcterms:modified>
</cp:coreProperties>
</file>